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99" r:id="rId4"/>
    <p:sldId id="271" r:id="rId5"/>
    <p:sldId id="259" r:id="rId6"/>
    <p:sldId id="275" r:id="rId7"/>
    <p:sldId id="262" r:id="rId8"/>
    <p:sldId id="258" r:id="rId9"/>
    <p:sldId id="272" r:id="rId10"/>
    <p:sldId id="273" r:id="rId11"/>
    <p:sldId id="276" r:id="rId12"/>
    <p:sldId id="261" r:id="rId13"/>
    <p:sldId id="297" r:id="rId14"/>
    <p:sldId id="274" r:id="rId15"/>
    <p:sldId id="301" r:id="rId16"/>
    <p:sldId id="278" r:id="rId17"/>
    <p:sldId id="300" r:id="rId18"/>
    <p:sldId id="280" r:id="rId19"/>
    <p:sldId id="298" r:id="rId20"/>
    <p:sldId id="296" r:id="rId21"/>
    <p:sldId id="266" r:id="rId22"/>
    <p:sldId id="282" r:id="rId23"/>
    <p:sldId id="283" r:id="rId24"/>
    <p:sldId id="284" r:id="rId25"/>
    <p:sldId id="286" r:id="rId26"/>
    <p:sldId id="285" r:id="rId27"/>
    <p:sldId id="290" r:id="rId28"/>
    <p:sldId id="302" r:id="rId29"/>
    <p:sldId id="291" r:id="rId30"/>
    <p:sldId id="292" r:id="rId31"/>
    <p:sldId id="270" r:id="rId32"/>
  </p:sldIdLst>
  <p:sldSz cx="18288000" cy="10287000"/>
  <p:notesSz cx="6858000" cy="9144000"/>
  <p:embeddedFontLst>
    <p:embeddedFont>
      <p:font typeface="Fira Sans" panose="020B05030500000200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League Spartan" panose="020B0604020202020204" charset="0"/>
      <p:regular r:id="rId42"/>
    </p:embeddedFont>
    <p:embeddedFont>
      <p:font typeface="Open Sans" panose="020B0606030504020204" pitchFamily="34" charset="0"/>
      <p:regular r:id="rId43"/>
      <p:bold r:id="rId44"/>
      <p:italic r:id="rId45"/>
      <p:boldItalic r:id="rId46"/>
    </p:embeddedFont>
    <p:embeddedFont>
      <p:font typeface="Poppins" panose="000005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B0984-0154-4548-8A2C-76ADF60B5712}" v="157" dt="2025-07-17T07:29:32.116"/>
    <p1510:client id="{D83ADD88-983D-4247-BCA8-5DC30E2A0480}" v="1" dt="2025-07-17T09:27:27.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9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63BC7-204C-4415-85EC-2541070AECE7}" type="datetimeFigureOut">
              <a:rPr lang="el-GR" smtClean="0"/>
              <a:t>2025-07-17</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45A74-892A-4B84-9998-AA063AF7E10A}" type="slidenum">
              <a:rPr lang="el-GR" smtClean="0"/>
              <a:t>‹#›</a:t>
            </a:fld>
            <a:endParaRPr lang="el-GR"/>
          </a:p>
        </p:txBody>
      </p:sp>
    </p:spTree>
    <p:extLst>
      <p:ext uri="{BB962C8B-B14F-4D97-AF65-F5344CB8AC3E}">
        <p14:creationId xmlns:p14="http://schemas.microsoft.com/office/powerpoint/2010/main" val="356655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ps.modip.upatras.gr/"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career.upatras.gr/" TargetMode="External"/><Relationship Id="rId7" Type="http://schemas.openxmlformats.org/officeDocument/2006/relationships/hyperlink" Target="https://my.upatras.gr/"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prosvasi.upatras.gr/" TargetMode="External"/><Relationship Id="rId11" Type="http://schemas.openxmlformats.org/officeDocument/2006/relationships/image" Target="../media/image31.png"/><Relationship Id="rId5" Type="http://schemas.openxmlformats.org/officeDocument/2006/relationships/hyperlink" Target="https://synigorosfoititi.upatras.gr/" TargetMode="External"/><Relationship Id="rId10" Type="http://schemas.openxmlformats.org/officeDocument/2006/relationships/image" Target="../media/image30.png"/><Relationship Id="rId4" Type="http://schemas.openxmlformats.org/officeDocument/2006/relationships/hyperlink" Target="https://mentalcare.upatras.gr/" TargetMode="Externa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3" name="TextBox 12">
            <a:extLst>
              <a:ext uri="{FF2B5EF4-FFF2-40B4-BE49-F238E27FC236}">
                <a16:creationId xmlns:a16="http://schemas.microsoft.com/office/drawing/2014/main" id="{A7585FE5-656F-31FB-3379-EA2E914AA56E}"/>
              </a:ext>
            </a:extLst>
          </p:cNvPr>
          <p:cNvSpPr txBox="1"/>
          <p:nvPr/>
        </p:nvSpPr>
        <p:spPr>
          <a:xfrm>
            <a:off x="838200" y="952500"/>
            <a:ext cx="16154400" cy="8833187"/>
          </a:xfrm>
          <a:prstGeom prst="rect">
            <a:avLst/>
          </a:prstGeom>
          <a:noFill/>
        </p:spPr>
        <p:txBody>
          <a:bodyPr wrap="square">
            <a:spAutoFit/>
          </a:bodyPr>
          <a:lstStyle/>
          <a:p>
            <a:pPr algn="ctr" rtl="0">
              <a:buNone/>
            </a:pPr>
            <a:r>
              <a:rPr lang="el-GR" sz="4400" b="0" i="0" u="none" strike="noStrike" dirty="0">
                <a:solidFill>
                  <a:schemeClr val="tx1">
                    <a:lumMod val="95000"/>
                    <a:lumOff val="5000"/>
                  </a:schemeClr>
                </a:solidFill>
                <a:effectLst/>
              </a:rPr>
              <a:t>ΠΡΟΓΡΑΜΜΑ ΜΕΤΑΠΤΥΧΙΑΚΩΝ ΣΠΟΥΔΩΝ</a:t>
            </a:r>
            <a:endParaRPr lang="el-GR" sz="4400" b="0" dirty="0">
              <a:solidFill>
                <a:schemeClr val="tx1">
                  <a:lumMod val="95000"/>
                  <a:lumOff val="5000"/>
                </a:schemeClr>
              </a:solidFill>
              <a:effectLst/>
            </a:endParaRPr>
          </a:p>
          <a:p>
            <a:pPr algn="ctr" rtl="0">
              <a:buNone/>
            </a:pPr>
            <a:br>
              <a:rPr lang="el-GR" sz="4400" b="0" dirty="0">
                <a:solidFill>
                  <a:schemeClr val="tx1">
                    <a:lumMod val="95000"/>
                    <a:lumOff val="5000"/>
                  </a:schemeClr>
                </a:solidFill>
                <a:effectLst/>
              </a:rPr>
            </a:br>
            <a:r>
              <a:rPr lang="en-GB" sz="4400" b="0" i="0" u="none" strike="noStrike" dirty="0">
                <a:solidFill>
                  <a:schemeClr val="tx1">
                    <a:lumMod val="95000"/>
                    <a:lumOff val="5000"/>
                  </a:schemeClr>
                </a:solidFill>
                <a:effectLst/>
              </a:rPr>
              <a:t> </a:t>
            </a:r>
            <a:endParaRPr lang="en-GB" sz="4400" b="0" dirty="0">
              <a:solidFill>
                <a:schemeClr val="tx1">
                  <a:lumMod val="95000"/>
                  <a:lumOff val="5000"/>
                </a:schemeClr>
              </a:solidFill>
              <a:effectLst/>
            </a:endParaRPr>
          </a:p>
          <a:p>
            <a:pPr algn="ctr" rtl="0">
              <a:buNone/>
            </a:pPr>
            <a:br>
              <a:rPr lang="en-GB" sz="4400" b="0" dirty="0">
                <a:solidFill>
                  <a:schemeClr val="tx1">
                    <a:lumMod val="95000"/>
                    <a:lumOff val="5000"/>
                  </a:schemeClr>
                </a:solidFill>
                <a:effectLst/>
              </a:rPr>
            </a:br>
            <a:r>
              <a:rPr lang="el-GR" sz="6000" b="0" i="0" u="none" strike="noStrike" dirty="0">
                <a:solidFill>
                  <a:schemeClr val="tx1">
                    <a:lumMod val="95000"/>
                    <a:lumOff val="5000"/>
                  </a:schemeClr>
                </a:solidFill>
                <a:effectLst/>
              </a:rPr>
              <a:t>ΕΦΑΡΜΟΣΜΕΝΕΣ ΓΕΩΕΠΙΣΤΗΜΕΣ</a:t>
            </a:r>
          </a:p>
          <a:p>
            <a:pPr algn="ctr" rtl="0">
              <a:buNone/>
            </a:pPr>
            <a:r>
              <a:rPr lang="el-GR" sz="6000" dirty="0">
                <a:solidFill>
                  <a:schemeClr val="tx1">
                    <a:lumMod val="95000"/>
                    <a:lumOff val="5000"/>
                  </a:schemeClr>
                </a:solidFill>
              </a:rPr>
              <a:t>-</a:t>
            </a:r>
            <a:endParaRPr lang="el-GR" sz="4400" b="0" dirty="0">
              <a:solidFill>
                <a:schemeClr val="tx1">
                  <a:lumMod val="95000"/>
                  <a:lumOff val="5000"/>
                </a:schemeClr>
              </a:solidFill>
              <a:effectLst/>
            </a:endParaRPr>
          </a:p>
          <a:p>
            <a:pPr algn="ctr" rtl="0">
              <a:buNone/>
            </a:pPr>
            <a:r>
              <a:rPr lang="en-GB" sz="6000" b="0" i="0" u="none" strike="noStrike" dirty="0">
                <a:solidFill>
                  <a:schemeClr val="tx1">
                    <a:lumMod val="95000"/>
                    <a:lumOff val="5000"/>
                  </a:schemeClr>
                </a:solidFill>
                <a:effectLst/>
              </a:rPr>
              <a:t>APPLIED GEOSCIENCES</a:t>
            </a:r>
            <a:endParaRPr lang="en-GB" sz="4400" b="0" dirty="0">
              <a:solidFill>
                <a:schemeClr val="tx1">
                  <a:lumMod val="95000"/>
                  <a:lumOff val="5000"/>
                </a:schemeClr>
              </a:solidFill>
              <a:effectLst/>
            </a:endParaRPr>
          </a:p>
          <a:p>
            <a:pPr algn="ctr" rtl="0">
              <a:buNone/>
            </a:pPr>
            <a:endParaRPr lang="en-GB" sz="4400" b="0" dirty="0">
              <a:solidFill>
                <a:schemeClr val="tx1">
                  <a:lumMod val="95000"/>
                  <a:lumOff val="5000"/>
                </a:schemeClr>
              </a:solidFill>
              <a:effectLst/>
            </a:endParaRPr>
          </a:p>
          <a:p>
            <a:pPr algn="ctr" rtl="0">
              <a:buNone/>
            </a:pPr>
            <a:endParaRPr lang="en-GB" sz="4400" dirty="0">
              <a:solidFill>
                <a:schemeClr val="tx1">
                  <a:lumMod val="95000"/>
                  <a:lumOff val="5000"/>
                </a:schemeClr>
              </a:solidFill>
            </a:endParaRPr>
          </a:p>
          <a:p>
            <a:pPr algn="ctr" rtl="0">
              <a:buNone/>
            </a:pPr>
            <a:br>
              <a:rPr lang="en-GB" sz="4400" b="0" dirty="0">
                <a:solidFill>
                  <a:schemeClr val="tx1">
                    <a:lumMod val="95000"/>
                    <a:lumOff val="5000"/>
                  </a:schemeClr>
                </a:solidFill>
                <a:effectLst/>
              </a:rPr>
            </a:br>
            <a:r>
              <a:rPr lang="en-GB" sz="4000" b="0" i="0" u="none" strike="noStrike" dirty="0">
                <a:solidFill>
                  <a:schemeClr val="tx1">
                    <a:lumMod val="95000"/>
                    <a:lumOff val="5000"/>
                  </a:schemeClr>
                </a:solidFill>
                <a:effectLst/>
              </a:rPr>
              <a:t>TMHMA </a:t>
            </a:r>
            <a:r>
              <a:rPr lang="el-GR" sz="4000" b="0" i="0" u="none" strike="noStrike" dirty="0">
                <a:solidFill>
                  <a:schemeClr val="tx1">
                    <a:lumMod val="95000"/>
                    <a:lumOff val="5000"/>
                  </a:schemeClr>
                </a:solidFill>
                <a:effectLst/>
              </a:rPr>
              <a:t>ΓΕΩΛΟΓΙΑΣ</a:t>
            </a:r>
            <a:endParaRPr lang="el-GR" sz="4400" b="0" dirty="0">
              <a:solidFill>
                <a:schemeClr val="tx1">
                  <a:lumMod val="95000"/>
                  <a:lumOff val="5000"/>
                </a:schemeClr>
              </a:solidFill>
              <a:effectLst/>
            </a:endParaRPr>
          </a:p>
          <a:p>
            <a:pPr algn="ctr" rtl="0">
              <a:buNone/>
            </a:pPr>
            <a:r>
              <a:rPr lang="el-GR" sz="4000" b="0" i="0" u="none" strike="noStrike" dirty="0">
                <a:solidFill>
                  <a:schemeClr val="tx1">
                    <a:lumMod val="95000"/>
                    <a:lumOff val="5000"/>
                  </a:schemeClr>
                </a:solidFill>
                <a:effectLst/>
              </a:rPr>
              <a:t>ΠΑΝΕΠΙΣΤΗΜΙΟ ΠΑΤΡΩΝ</a:t>
            </a:r>
            <a:endParaRPr lang="el-GR" sz="4400"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99E69-CB2C-9746-12A2-20C03BE3FEB5}"/>
            </a:ext>
          </a:extLst>
        </p:cNvPr>
        <p:cNvGrpSpPr/>
        <p:nvPr/>
      </p:nvGrpSpPr>
      <p:grpSpPr>
        <a:xfrm>
          <a:off x="0" y="0"/>
          <a:ext cx="0" cy="0"/>
          <a:chOff x="0" y="0"/>
          <a:chExt cx="0" cy="0"/>
        </a:xfrm>
      </p:grpSpPr>
      <p:grpSp>
        <p:nvGrpSpPr>
          <p:cNvPr id="8" name="Group 3">
            <a:extLst>
              <a:ext uri="{FF2B5EF4-FFF2-40B4-BE49-F238E27FC236}">
                <a16:creationId xmlns:a16="http://schemas.microsoft.com/office/drawing/2014/main" id="{7393042F-2D59-88C2-58C8-48883412ABAC}"/>
              </a:ext>
            </a:extLst>
          </p:cNvPr>
          <p:cNvGrpSpPr/>
          <p:nvPr/>
        </p:nvGrpSpPr>
        <p:grpSpPr>
          <a:xfrm>
            <a:off x="8561126" y="5443"/>
            <a:ext cx="9726873" cy="10287000"/>
            <a:chOff x="0" y="0"/>
            <a:chExt cx="1680318" cy="2709333"/>
          </a:xfrm>
        </p:grpSpPr>
        <p:sp>
          <p:nvSpPr>
            <p:cNvPr id="9" name="Freeform 4">
              <a:extLst>
                <a:ext uri="{FF2B5EF4-FFF2-40B4-BE49-F238E27FC236}">
                  <a16:creationId xmlns:a16="http://schemas.microsoft.com/office/drawing/2014/main" id="{A46F8706-1493-A52D-F48B-D5F6DD3BED0D}"/>
                </a:ext>
              </a:extLst>
            </p:cNvPr>
            <p:cNvSpPr/>
            <p:nvPr/>
          </p:nvSpPr>
          <p:spPr>
            <a:xfrm>
              <a:off x="0" y="0"/>
              <a:ext cx="1680318" cy="2709333"/>
            </a:xfrm>
            <a:custGeom>
              <a:avLst/>
              <a:gdLst/>
              <a:ahLst/>
              <a:cxnLst/>
              <a:rect l="l" t="t" r="r" b="b"/>
              <a:pathLst>
                <a:path w="1680318" h="2709333">
                  <a:moveTo>
                    <a:pt x="0" y="0"/>
                  </a:moveTo>
                  <a:lnTo>
                    <a:pt x="1680318" y="0"/>
                  </a:lnTo>
                  <a:lnTo>
                    <a:pt x="1680318" y="2709333"/>
                  </a:lnTo>
                  <a:lnTo>
                    <a:pt x="0" y="2709333"/>
                  </a:lnTo>
                  <a:close/>
                </a:path>
              </a:pathLst>
            </a:custGeom>
            <a:solidFill>
              <a:srgbClr val="004AAD"/>
            </a:solidFill>
          </p:spPr>
          <p:txBody>
            <a:bodyPr/>
            <a:lstStyle/>
            <a:p>
              <a:endParaRPr lang="el-GR"/>
            </a:p>
          </p:txBody>
        </p:sp>
        <p:sp>
          <p:nvSpPr>
            <p:cNvPr id="10" name="TextBox 5">
              <a:extLst>
                <a:ext uri="{FF2B5EF4-FFF2-40B4-BE49-F238E27FC236}">
                  <a16:creationId xmlns:a16="http://schemas.microsoft.com/office/drawing/2014/main" id="{CF899F20-DD29-C4BD-7DF1-D71859ECAAD2}"/>
                </a:ext>
              </a:extLst>
            </p:cNvPr>
            <p:cNvSpPr txBox="1"/>
            <p:nvPr/>
          </p:nvSpPr>
          <p:spPr>
            <a:xfrm>
              <a:off x="0" y="-47625"/>
              <a:ext cx="1680318" cy="2756958"/>
            </a:xfrm>
            <a:prstGeom prst="rect">
              <a:avLst/>
            </a:prstGeom>
          </p:spPr>
          <p:txBody>
            <a:bodyPr lIns="50800" tIns="50800" rIns="50800" bIns="50800" rtlCol="0" anchor="ctr"/>
            <a:lstStyle/>
            <a:p>
              <a:pPr algn="ctr">
                <a:lnSpc>
                  <a:spcPts val="2659"/>
                </a:lnSpc>
              </a:pPr>
              <a:endParaRPr/>
            </a:p>
          </p:txBody>
        </p:sp>
      </p:grpSp>
      <p:grpSp>
        <p:nvGrpSpPr>
          <p:cNvPr id="11" name="Group 10">
            <a:extLst>
              <a:ext uri="{FF2B5EF4-FFF2-40B4-BE49-F238E27FC236}">
                <a16:creationId xmlns:a16="http://schemas.microsoft.com/office/drawing/2014/main" id="{CA5D4EA3-1CC9-F81D-A9C6-8ED231686D0D}"/>
              </a:ext>
            </a:extLst>
          </p:cNvPr>
          <p:cNvGrpSpPr/>
          <p:nvPr/>
        </p:nvGrpSpPr>
        <p:grpSpPr>
          <a:xfrm>
            <a:off x="0" y="0"/>
            <a:ext cx="1868266" cy="1868266"/>
            <a:chOff x="10640583" y="6320133"/>
            <a:chExt cx="1868266" cy="1868266"/>
          </a:xfrm>
        </p:grpSpPr>
        <p:grpSp>
          <p:nvGrpSpPr>
            <p:cNvPr id="13" name="Group 15">
              <a:extLst>
                <a:ext uri="{FF2B5EF4-FFF2-40B4-BE49-F238E27FC236}">
                  <a16:creationId xmlns:a16="http://schemas.microsoft.com/office/drawing/2014/main" id="{21690522-C271-E20E-D26E-CF79167D8EE0}"/>
                </a:ext>
              </a:extLst>
            </p:cNvPr>
            <p:cNvGrpSpPr/>
            <p:nvPr/>
          </p:nvGrpSpPr>
          <p:grpSpPr>
            <a:xfrm>
              <a:off x="10640583" y="6320133"/>
              <a:ext cx="1868266" cy="1868266"/>
              <a:chOff x="0" y="0"/>
              <a:chExt cx="812800" cy="812800"/>
            </a:xfrm>
          </p:grpSpPr>
          <p:sp>
            <p:nvSpPr>
              <p:cNvPr id="15" name="Freeform 16">
                <a:extLst>
                  <a:ext uri="{FF2B5EF4-FFF2-40B4-BE49-F238E27FC236}">
                    <a16:creationId xmlns:a16="http://schemas.microsoft.com/office/drawing/2014/main" id="{F59AF57C-78BB-9215-B1D5-3311F0F81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22" name="TextBox 17">
                <a:extLst>
                  <a:ext uri="{FF2B5EF4-FFF2-40B4-BE49-F238E27FC236}">
                    <a16:creationId xmlns:a16="http://schemas.microsoft.com/office/drawing/2014/main" id="{4E4B493E-5C2F-6BDB-52D9-E22EDC6589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TextBox 25">
              <a:extLst>
                <a:ext uri="{FF2B5EF4-FFF2-40B4-BE49-F238E27FC236}">
                  <a16:creationId xmlns:a16="http://schemas.microsoft.com/office/drawing/2014/main" id="{A6B58D7B-B0E2-0ED0-2191-CA37999288F1}"/>
                </a:ext>
              </a:extLst>
            </p:cNvPr>
            <p:cNvSpPr txBox="1"/>
            <p:nvPr/>
          </p:nvSpPr>
          <p:spPr>
            <a:xfrm>
              <a:off x="10755298" y="6605883"/>
              <a:ext cx="1638836" cy="1335977"/>
            </a:xfrm>
            <a:prstGeom prst="rect">
              <a:avLst/>
            </a:prstGeom>
          </p:spPr>
          <p:txBody>
            <a:bodyPr lIns="0" tIns="0" rIns="0" bIns="0" rtlCol="0" anchor="t">
              <a:spAutoFit/>
            </a:bodyPr>
            <a:lstStyle/>
            <a:p>
              <a:pPr algn="ctr">
                <a:lnSpc>
                  <a:spcPts val="11002"/>
                </a:lnSpc>
              </a:pPr>
              <a:r>
                <a:rPr lang="en-US" sz="7859" dirty="0">
                  <a:solidFill>
                    <a:srgbClr val="000000"/>
                  </a:solidFill>
                  <a:latin typeface="League Spartan"/>
                  <a:ea typeface="League Spartan"/>
                  <a:cs typeface="League Spartan"/>
                  <a:sym typeface="League Spartan"/>
                </a:rPr>
                <a:t>3</a:t>
              </a:r>
            </a:p>
          </p:txBody>
        </p:sp>
      </p:grpSp>
      <p:sp>
        <p:nvSpPr>
          <p:cNvPr id="24" name="TextBox 28">
            <a:extLst>
              <a:ext uri="{FF2B5EF4-FFF2-40B4-BE49-F238E27FC236}">
                <a16:creationId xmlns:a16="http://schemas.microsoft.com/office/drawing/2014/main" id="{719878E5-2389-FD77-1B1F-63F4BDFDCB51}"/>
              </a:ext>
            </a:extLst>
          </p:cNvPr>
          <p:cNvSpPr txBox="1"/>
          <p:nvPr/>
        </p:nvSpPr>
        <p:spPr>
          <a:xfrm>
            <a:off x="627953" y="276332"/>
            <a:ext cx="7521504" cy="1318181"/>
          </a:xfrm>
          <a:prstGeom prst="rect">
            <a:avLst/>
          </a:prstGeom>
        </p:spPr>
        <p:txBody>
          <a:bodyPr wrap="square" lIns="0" tIns="0" rIns="0" bIns="0" rtlCol="0" anchor="t">
            <a:spAutoFit/>
          </a:bodyPr>
          <a:lstStyle/>
          <a:p>
            <a:pPr algn="r">
              <a:lnSpc>
                <a:spcPts val="3359"/>
              </a:lnSpc>
              <a:spcBef>
                <a:spcPct val="0"/>
              </a:spcBef>
            </a:pPr>
            <a:r>
              <a:rPr lang="el-GR" sz="3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Εφαρμοσμένη Γεωλογική</a:t>
            </a:r>
          </a:p>
          <a:p>
            <a:pPr algn="r">
              <a:lnSpc>
                <a:spcPts val="3359"/>
              </a:lnSpc>
              <a:spcBef>
                <a:spcPct val="0"/>
              </a:spcBef>
            </a:pPr>
            <a:r>
              <a:rPr lang="el-GR" sz="3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Χαρτογράφηση και Έρευνα Πεδίου</a:t>
            </a:r>
          </a:p>
        </p:txBody>
      </p:sp>
      <p:grpSp>
        <p:nvGrpSpPr>
          <p:cNvPr id="25" name="Group 24">
            <a:extLst>
              <a:ext uri="{FF2B5EF4-FFF2-40B4-BE49-F238E27FC236}">
                <a16:creationId xmlns:a16="http://schemas.microsoft.com/office/drawing/2014/main" id="{F22F93A8-A277-75B7-FE04-BAAAD56218F6}"/>
              </a:ext>
            </a:extLst>
          </p:cNvPr>
          <p:cNvGrpSpPr/>
          <p:nvPr/>
        </p:nvGrpSpPr>
        <p:grpSpPr>
          <a:xfrm>
            <a:off x="8602260" y="19605"/>
            <a:ext cx="1868266" cy="1868266"/>
            <a:chOff x="10628317" y="8267700"/>
            <a:chExt cx="1868266" cy="1868266"/>
          </a:xfrm>
        </p:grpSpPr>
        <p:grpSp>
          <p:nvGrpSpPr>
            <p:cNvPr id="26" name="Group 15">
              <a:extLst>
                <a:ext uri="{FF2B5EF4-FFF2-40B4-BE49-F238E27FC236}">
                  <a16:creationId xmlns:a16="http://schemas.microsoft.com/office/drawing/2014/main" id="{7AA82791-9BB0-C120-CAF4-64D669E3D7E1}"/>
                </a:ext>
              </a:extLst>
            </p:cNvPr>
            <p:cNvGrpSpPr/>
            <p:nvPr/>
          </p:nvGrpSpPr>
          <p:grpSpPr>
            <a:xfrm>
              <a:off x="10628317" y="8267700"/>
              <a:ext cx="1868266" cy="1868266"/>
              <a:chOff x="0" y="0"/>
              <a:chExt cx="812800" cy="812800"/>
            </a:xfrm>
          </p:grpSpPr>
          <p:sp>
            <p:nvSpPr>
              <p:cNvPr id="28" name="Freeform 16">
                <a:extLst>
                  <a:ext uri="{FF2B5EF4-FFF2-40B4-BE49-F238E27FC236}">
                    <a16:creationId xmlns:a16="http://schemas.microsoft.com/office/drawing/2014/main" id="{6C7310DD-0E49-55AF-AF86-DDAC1040C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29" name="TextBox 17">
                <a:extLst>
                  <a:ext uri="{FF2B5EF4-FFF2-40B4-BE49-F238E27FC236}">
                    <a16:creationId xmlns:a16="http://schemas.microsoft.com/office/drawing/2014/main" id="{21B9E68B-8C91-D260-D07C-AE239F83A0E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5">
              <a:extLst>
                <a:ext uri="{FF2B5EF4-FFF2-40B4-BE49-F238E27FC236}">
                  <a16:creationId xmlns:a16="http://schemas.microsoft.com/office/drawing/2014/main" id="{7FDF387C-9DEE-DDB9-93E4-A8851F083021}"/>
                </a:ext>
              </a:extLst>
            </p:cNvPr>
            <p:cNvSpPr txBox="1"/>
            <p:nvPr/>
          </p:nvSpPr>
          <p:spPr>
            <a:xfrm>
              <a:off x="10743032" y="8553450"/>
              <a:ext cx="1638836" cy="1360372"/>
            </a:xfrm>
            <a:prstGeom prst="rect">
              <a:avLst/>
            </a:prstGeom>
          </p:spPr>
          <p:txBody>
            <a:bodyPr lIns="0" tIns="0" rIns="0" bIns="0" rtlCol="0" anchor="t">
              <a:spAutoFit/>
            </a:bodyPr>
            <a:lstStyle/>
            <a:p>
              <a:pPr algn="ctr">
                <a:lnSpc>
                  <a:spcPts val="11002"/>
                </a:lnSpc>
              </a:pPr>
              <a:r>
                <a:rPr lang="en-US" sz="7859" dirty="0">
                  <a:solidFill>
                    <a:srgbClr val="000000"/>
                  </a:solidFill>
                  <a:latin typeface="League Spartan"/>
                  <a:ea typeface="League Spartan"/>
                  <a:cs typeface="League Spartan"/>
                  <a:sym typeface="League Spartan"/>
                </a:rPr>
                <a:t>4</a:t>
              </a:r>
            </a:p>
          </p:txBody>
        </p:sp>
      </p:grpSp>
      <p:sp>
        <p:nvSpPr>
          <p:cNvPr id="30" name="TextBox 28">
            <a:extLst>
              <a:ext uri="{FF2B5EF4-FFF2-40B4-BE49-F238E27FC236}">
                <a16:creationId xmlns:a16="http://schemas.microsoft.com/office/drawing/2014/main" id="{F35D403D-FAFF-F542-B989-0DCAF4FA4C3A}"/>
              </a:ext>
            </a:extLst>
          </p:cNvPr>
          <p:cNvSpPr txBox="1"/>
          <p:nvPr/>
        </p:nvSpPr>
        <p:spPr>
          <a:xfrm>
            <a:off x="12182870" y="239912"/>
            <a:ext cx="5712771" cy="1318181"/>
          </a:xfrm>
          <a:prstGeom prst="rect">
            <a:avLst/>
          </a:prstGeom>
        </p:spPr>
        <p:txBody>
          <a:bodyPr wrap="square" lIns="0" tIns="0" rIns="0" bIns="0" rtlCol="0" anchor="t">
            <a:spAutoFit/>
          </a:bodyPr>
          <a:lstStyle/>
          <a:p>
            <a:pPr algn="r">
              <a:lnSpc>
                <a:spcPts val="3359"/>
              </a:lnSpc>
              <a:spcBef>
                <a:spcPct val="0"/>
              </a:spcBef>
            </a:pPr>
            <a:r>
              <a:rPr lang="el-GR"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Γεωπληροφορική</a:t>
            </a:r>
            <a:r>
              <a:rPr lang="el-GR"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 και </a:t>
            </a:r>
          </a:p>
          <a:p>
            <a:pPr algn="r">
              <a:lnSpc>
                <a:spcPts val="3359"/>
              </a:lnSpc>
              <a:spcBef>
                <a:spcPct val="0"/>
              </a:spcBef>
            </a:pPr>
            <a:r>
              <a:rPr lang="el-GR"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Παρατήρηση </a:t>
            </a:r>
          </a:p>
          <a:p>
            <a:pPr algn="r">
              <a:lnSpc>
                <a:spcPts val="3359"/>
              </a:lnSpc>
              <a:spcBef>
                <a:spcPct val="0"/>
              </a:spcBef>
            </a:pPr>
            <a:r>
              <a:rPr lang="el-GR"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της Γης</a:t>
            </a:r>
          </a:p>
        </p:txBody>
      </p:sp>
      <p:pic>
        <p:nvPicPr>
          <p:cNvPr id="32" name="Picture 31">
            <a:extLst>
              <a:ext uri="{FF2B5EF4-FFF2-40B4-BE49-F238E27FC236}">
                <a16:creationId xmlns:a16="http://schemas.microsoft.com/office/drawing/2014/main" id="{AF06952F-A202-8EC6-D3FC-0AAE02F3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14" y="1594513"/>
            <a:ext cx="8249591" cy="8696606"/>
          </a:xfrm>
          <a:prstGeom prst="rect">
            <a:avLst/>
          </a:prstGeom>
        </p:spPr>
      </p:pic>
      <p:pic>
        <p:nvPicPr>
          <p:cNvPr id="34" name="Picture 33">
            <a:extLst>
              <a:ext uri="{FF2B5EF4-FFF2-40B4-BE49-F238E27FC236}">
                <a16:creationId xmlns:a16="http://schemas.microsoft.com/office/drawing/2014/main" id="{4D0D2394-3F1E-548C-15B5-DE5F7B907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305" y="1728132"/>
            <a:ext cx="9183466" cy="8330199"/>
          </a:xfrm>
          <a:prstGeom prst="rect">
            <a:avLst/>
          </a:prstGeom>
        </p:spPr>
      </p:pic>
    </p:spTree>
    <p:extLst>
      <p:ext uri="{BB962C8B-B14F-4D97-AF65-F5344CB8AC3E}">
        <p14:creationId xmlns:p14="http://schemas.microsoft.com/office/powerpoint/2010/main" val="262219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32EA74-4A09-4904-062E-E2CACFFF945A}"/>
              </a:ext>
            </a:extLst>
          </p:cNvPr>
          <p:cNvSpPr txBox="1"/>
          <p:nvPr/>
        </p:nvSpPr>
        <p:spPr>
          <a:xfrm>
            <a:off x="4191000" y="3204508"/>
            <a:ext cx="9906000" cy="1938992"/>
          </a:xfrm>
          <a:prstGeom prst="rect">
            <a:avLst/>
          </a:prstGeom>
          <a:noFill/>
        </p:spPr>
        <p:txBody>
          <a:bodyPr wrap="square">
            <a:spAutoFit/>
          </a:bodyPr>
          <a:lstStyle/>
          <a:p>
            <a:pPr algn="ctr" rtl="0" fontAlgn="base"/>
            <a:r>
              <a:rPr lang="el-GR" sz="6000" b="1" i="0" u="none" strike="noStrike" dirty="0">
                <a:effectLst/>
              </a:rPr>
              <a:t>Ακαδημαϊκή φυσιογνωμία και προσανατολισμός του ΠΜΣ</a:t>
            </a:r>
          </a:p>
        </p:txBody>
      </p:sp>
    </p:spTree>
    <p:extLst>
      <p:ext uri="{BB962C8B-B14F-4D97-AF65-F5344CB8AC3E}">
        <p14:creationId xmlns:p14="http://schemas.microsoft.com/office/powerpoint/2010/main" val="364723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2" name="TextBox 12"/>
          <p:cNvSpPr txBox="1"/>
          <p:nvPr/>
        </p:nvSpPr>
        <p:spPr>
          <a:xfrm>
            <a:off x="304800" y="-1"/>
            <a:ext cx="17830800" cy="870688"/>
          </a:xfrm>
          <a:prstGeom prst="rect">
            <a:avLst/>
          </a:prstGeom>
        </p:spPr>
        <p:txBody>
          <a:bodyPr wrap="square" lIns="0" tIns="0" rIns="0" bIns="0" rtlCol="0" anchor="t">
            <a:spAutoFit/>
          </a:bodyPr>
          <a:lstStyle/>
          <a:p>
            <a:pPr algn="l">
              <a:lnSpc>
                <a:spcPts val="7431"/>
              </a:lnSpc>
            </a:pPr>
            <a:r>
              <a:rPr lang="el-GR" sz="4800"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Ακαδημαϊκή φυσιογνωμία και προσανατολισμός του ΠΜΣ</a:t>
            </a:r>
          </a:p>
        </p:txBody>
      </p:sp>
      <p:sp>
        <p:nvSpPr>
          <p:cNvPr id="15" name="TextBox 15"/>
          <p:cNvSpPr txBox="1"/>
          <p:nvPr/>
        </p:nvSpPr>
        <p:spPr>
          <a:xfrm>
            <a:off x="5050971" y="1210193"/>
            <a:ext cx="13014780" cy="8765989"/>
          </a:xfrm>
          <a:prstGeom prst="rect">
            <a:avLst/>
          </a:prstGeom>
        </p:spPr>
        <p:txBody>
          <a:bodyPr wrap="square" lIns="0" tIns="0" rIns="0" bIns="0" rtlCol="0" anchor="t">
            <a:spAutoFit/>
          </a:bodyPr>
          <a:lstStyle/>
          <a:p>
            <a:pPr>
              <a:spcBef>
                <a:spcPct val="0"/>
              </a:spcBef>
            </a:pP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Το Π.Μ.Σ. «Εφαρμοσμένες </a:t>
            </a:r>
            <a:r>
              <a:rPr lang="el-GR" sz="3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Γεωεπιστήμες</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στοχεύει</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στην κατάρτιση νέων εξειδικευμένων επιστημόνων σε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θέματα αιχμής των </a:t>
            </a:r>
            <a:r>
              <a:rPr lang="el-GR" sz="3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Γεωεπιστημών</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Οι ειδικεύσεις του Π.Μ.Σ. καλύπτουν ένα σημαντικό εύρος σχετικών θεμάτων, και τις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ανάγκες της οικονομίας, της κοινωνίας και της βιώσιμης ανάπτυξης</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Με τον τρόπο αυτό το Π.Μ.Σ. θα αποτελέσει </a:t>
            </a:r>
            <a:r>
              <a:rPr lang="el-GR" sz="3200"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ένα απαραίτητο εφόδιο </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για:</a:t>
            </a:r>
          </a:p>
          <a:p>
            <a:pPr>
              <a:spcBef>
                <a:spcPct val="0"/>
              </a:spcBef>
            </a:pPr>
            <a:endPar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63538" indent="-363538">
              <a:spcBef>
                <a:spcPct val="0"/>
              </a:spcBef>
            </a:pP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 Την απόκτηση εμπεριστατωμένης γνώσης στους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ορυκτούς πόρους</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τους </a:t>
            </a:r>
            <a:r>
              <a:rPr lang="el-GR" sz="3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γεωκινδύνους</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τα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τεχνικά έργα</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περιβάλλον</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στην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έρευνα πεδίου</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στη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χρήση σύγχρονων τεχνολογιών</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την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προώθηση της επιστημονικής αριστείας και έρευνας</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την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καλλιέργεια</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και την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ανάπτυξη ηγετικών δυνατοτήτων</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t>
            </a:r>
          </a:p>
          <a:p>
            <a:pPr marL="363538" indent="-363538">
              <a:spcBef>
                <a:spcPct val="0"/>
              </a:spcBef>
            </a:pPr>
            <a:endPar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63538" indent="-363538">
              <a:spcBef>
                <a:spcPct val="0"/>
              </a:spcBef>
            </a:pP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β. τη διεύρυνση και προώθηση της </a:t>
            </a:r>
            <a:r>
              <a:rPr lang="el-GR"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θεωρητικής και εφαρμοσμένης γνώσης </a:t>
            </a:r>
            <a:r>
              <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στα επιμέρους αντικείμενα του Π.Μ.Σ. μέσω των μαθημάτων και της Μεταπτυχιακής Διπλωματικής Εργασίας</a:t>
            </a:r>
          </a:p>
          <a:p>
            <a:pPr>
              <a:lnSpc>
                <a:spcPts val="2976"/>
              </a:lnSpc>
              <a:spcBef>
                <a:spcPct val="0"/>
              </a:spcBef>
            </a:pPr>
            <a:endParaRPr lang="el-G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pic>
        <p:nvPicPr>
          <p:cNvPr id="19" name="Εικόνα 22">
            <a:extLst>
              <a:ext uri="{FF2B5EF4-FFF2-40B4-BE49-F238E27FC236}">
                <a16:creationId xmlns:a16="http://schemas.microsoft.com/office/drawing/2014/main" id="{B7CD94E3-DEC3-F392-B4EF-52E8288E49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6057900"/>
            <a:ext cx="4495800" cy="3053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857AC1E0-8169-49F4-A7D2-E7BAA9494C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2249" y="1327810"/>
            <a:ext cx="4425951" cy="35547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8E244-51B4-4F10-8A08-72891C2F6B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5E4DD67-87BB-5803-E1CF-D39E249EBA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2" name="TextBox 12">
            <a:extLst>
              <a:ext uri="{FF2B5EF4-FFF2-40B4-BE49-F238E27FC236}">
                <a16:creationId xmlns:a16="http://schemas.microsoft.com/office/drawing/2014/main" id="{D91E44E3-2FB9-2CDF-E941-7B5498396EE7}"/>
              </a:ext>
            </a:extLst>
          </p:cNvPr>
          <p:cNvSpPr txBox="1"/>
          <p:nvPr/>
        </p:nvSpPr>
        <p:spPr>
          <a:xfrm>
            <a:off x="304800" y="-1"/>
            <a:ext cx="17830800" cy="870688"/>
          </a:xfrm>
          <a:prstGeom prst="rect">
            <a:avLst/>
          </a:prstGeom>
        </p:spPr>
        <p:txBody>
          <a:bodyPr wrap="square" lIns="0" tIns="0" rIns="0" bIns="0" rtlCol="0" anchor="t">
            <a:spAutoFit/>
          </a:bodyPr>
          <a:lstStyle/>
          <a:p>
            <a:pPr algn="l">
              <a:lnSpc>
                <a:spcPts val="7431"/>
              </a:lnSpc>
            </a:pPr>
            <a:r>
              <a:rPr lang="el-GR" sz="4800"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Ακαδημαϊκή φυσιογνωμία και προσανατολισμός του ΠΜΣ</a:t>
            </a:r>
          </a:p>
        </p:txBody>
      </p:sp>
      <p:sp>
        <p:nvSpPr>
          <p:cNvPr id="15" name="TextBox 15">
            <a:extLst>
              <a:ext uri="{FF2B5EF4-FFF2-40B4-BE49-F238E27FC236}">
                <a16:creationId xmlns:a16="http://schemas.microsoft.com/office/drawing/2014/main" id="{DC22D45D-8A51-D35B-2EE5-39BAC1839AB0}"/>
              </a:ext>
            </a:extLst>
          </p:cNvPr>
          <p:cNvSpPr txBox="1"/>
          <p:nvPr/>
        </p:nvSpPr>
        <p:spPr>
          <a:xfrm>
            <a:off x="5040085" y="1259434"/>
            <a:ext cx="13106400" cy="8848576"/>
          </a:xfrm>
          <a:prstGeom prst="rect">
            <a:avLst/>
          </a:prstGeom>
        </p:spPr>
        <p:txBody>
          <a:bodyPr wrap="square" lIns="0" tIns="0" rIns="0" bIns="0" rtlCol="0" anchor="t">
            <a:spAutoFit/>
          </a:bodyPr>
          <a:lstStyle/>
          <a:p>
            <a:pPr>
              <a:lnSpc>
                <a:spcPts val="2976"/>
              </a:lnSpc>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63538" indent="-363538">
              <a:lnSpc>
                <a:spcPts val="2976"/>
              </a:lnSpc>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εκπαίδευση επιστημόνων ικανών να ακολουθήσουν διδακτορικές σπουδές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σε συναφείς επιστημονικές περιοχές, </a:t>
            </a:r>
          </a:p>
          <a:p>
            <a:pPr marL="363538" indent="-363538">
              <a:lnSpc>
                <a:spcPts val="2976"/>
              </a:lnSpc>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63538" indent="-363538">
              <a:lnSpc>
                <a:spcPts val="2976"/>
              </a:lnSpc>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προετοιμασία και εκπαίδευση εξειδικευμένων και ικανών επιστημόνων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και ερευνητών που θα προωθήσουν την ανάπτυξη της χώρας και των Ελληνικών επιχειρήσεων.</a:t>
            </a:r>
          </a:p>
          <a:p>
            <a:pPr marL="363538" indent="-363538">
              <a:lnSpc>
                <a:spcPts val="2976"/>
              </a:lnSpc>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63538" indent="-363538">
              <a:lnSpc>
                <a:spcPts val="2976"/>
              </a:lnSpc>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 τη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δημιουργία στελεχών με ισχυρό επιστημονικό υπόβαθρο</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αναβαθμισμένες δεξιότητες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σε αναλυτικά ερευνητικά εργαλεία που θα τους επιτρέψουν να εργαστούν ως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ελεύθεροι επαγγελματίες (μελετητές και εργολήπτες)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αλλά και ως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επαγγελματικά στελέχη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σε θέσεις αυξημένης ευθύνης</a:t>
            </a:r>
          </a:p>
          <a:p>
            <a:pPr marL="363538" indent="-363538">
              <a:lnSpc>
                <a:spcPts val="2976"/>
              </a:lnSpc>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τεχνικές και κατασκευαστικές εταιρείες</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μελετητικά γραφεία,</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εταιρείες εξερεύνησης και εκμετάλλευσης ορυκτών πόρων,</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πετρελαϊκές εταιρείες,</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εταιρείες ΑΠΕ,</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φορείς και ινστιτούτα του ιδιωτικού και δημόσιου τομέα,</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κεντρική κυβέρνηση, </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εκπαίδευση και </a:t>
            </a:r>
          </a:p>
          <a:p>
            <a:pPr marL="1262063" indent="-638175">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περιφερειακή και τοπική αυτοδιοίκηση.</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pic>
        <p:nvPicPr>
          <p:cNvPr id="3" name="Picture 2">
            <a:extLst>
              <a:ext uri="{FF2B5EF4-FFF2-40B4-BE49-F238E27FC236}">
                <a16:creationId xmlns:a16="http://schemas.microsoft.com/office/drawing/2014/main" id="{353577CD-5143-42DE-27BB-59CD1CB16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15" y="1638864"/>
            <a:ext cx="4506685" cy="3003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EBE57DCC-1120-D4D3-2B24-9F77EFEFB10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2401" y="6438900"/>
            <a:ext cx="4305005" cy="3271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359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02D9-138E-9EA2-1931-664B61C200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FD1CB7-C2BB-0A20-12FB-ADF90FE5956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2" name="TextBox 12">
            <a:extLst>
              <a:ext uri="{FF2B5EF4-FFF2-40B4-BE49-F238E27FC236}">
                <a16:creationId xmlns:a16="http://schemas.microsoft.com/office/drawing/2014/main" id="{5E082AFF-A682-DDD3-ACAF-DE562C6A09D4}"/>
              </a:ext>
            </a:extLst>
          </p:cNvPr>
          <p:cNvSpPr txBox="1"/>
          <p:nvPr/>
        </p:nvSpPr>
        <p:spPr>
          <a:xfrm>
            <a:off x="2978374" y="-1"/>
            <a:ext cx="14113415" cy="915956"/>
          </a:xfrm>
          <a:prstGeom prst="rect">
            <a:avLst/>
          </a:prstGeom>
        </p:spPr>
        <p:txBody>
          <a:bodyPr wrap="square" lIns="0" tIns="0" rIns="0" bIns="0" rtlCol="0" anchor="t">
            <a:spAutoFit/>
          </a:bodyPr>
          <a:lstStyle/>
          <a:p>
            <a:pPr algn="l">
              <a:lnSpc>
                <a:spcPts val="7431"/>
              </a:lnSpc>
            </a:pPr>
            <a:r>
              <a:rPr lang="el-GR" sz="5308"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Πολιτική Διασφάλισης Ποιότητας</a:t>
            </a:r>
          </a:p>
        </p:txBody>
      </p:sp>
      <p:sp>
        <p:nvSpPr>
          <p:cNvPr id="15" name="TextBox 15">
            <a:extLst>
              <a:ext uri="{FF2B5EF4-FFF2-40B4-BE49-F238E27FC236}">
                <a16:creationId xmlns:a16="http://schemas.microsoft.com/office/drawing/2014/main" id="{72C37863-DB3F-61D7-5CB9-1BB4466F7D63}"/>
              </a:ext>
            </a:extLst>
          </p:cNvPr>
          <p:cNvSpPr txBox="1"/>
          <p:nvPr/>
        </p:nvSpPr>
        <p:spPr>
          <a:xfrm>
            <a:off x="5867400" y="2064179"/>
            <a:ext cx="11963400" cy="6894195"/>
          </a:xfrm>
          <a:prstGeom prst="rect">
            <a:avLst/>
          </a:prstGeom>
        </p:spPr>
        <p:txBody>
          <a:bodyPr wrap="square" lIns="0" tIns="0" rIns="0" bIns="0" rtlCol="0" anchor="t">
            <a:spAutoFit/>
          </a:bodyPr>
          <a:lstStyle/>
          <a:p>
            <a:pPr>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Η πολιτική ποιότητας του Τμήματος Γεωλογίας του Παν/</a:t>
            </a:r>
            <a:r>
              <a:rPr lang="el-GR" sz="28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μίου</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Πατρών για τα ΠΜΣ </a:t>
            </a:r>
            <a:r>
              <a:rPr lang="el-GR" sz="2800"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εναρμονίζεται</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με την στρατηγική του Ιδρύματος και στοχεύει στη διασφάλιση και βελτίωση της ποιότητας των προγραμμάτων μεταπτυχιακών σπουδών, τα οποία προσφέρει η ακαδημαϊκή μονάδα</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a:t>
            </a:r>
          </a:p>
          <a:p>
            <a:pPr>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Το Τμήμα Γεωλογίας έχει διαχρονικό στόχο και αποστολή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παροχή υψηλής ποιότητας σπουδών</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και τη διαμόρφωση νέων επιστημόνων με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ευρεία γνώση και κατανόηση της επιστήμης της Γεωλογίας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t>
            </a:r>
          </a:p>
          <a:p>
            <a:pPr>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Για την υλοποίηση της πολιτικής ποιότητας του ΠΜΣ Εφαρμοσμένες </a:t>
            </a:r>
            <a:r>
              <a:rPr lang="el-GR" sz="28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Γεωεπιστήμες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 Τμήμα Γεωλογίας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δεσμεύεται να εφαρμόσει διαδικασίες ποιότητας που θα αποδεικνύουν</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t>
            </a:r>
          </a:p>
        </p:txBody>
      </p:sp>
      <p:grpSp>
        <p:nvGrpSpPr>
          <p:cNvPr id="21" name="Group 20">
            <a:extLst>
              <a:ext uri="{FF2B5EF4-FFF2-40B4-BE49-F238E27FC236}">
                <a16:creationId xmlns:a16="http://schemas.microsoft.com/office/drawing/2014/main" id="{C9D2D7D4-0A3C-8DCC-CBD7-8B43979B1766}"/>
              </a:ext>
            </a:extLst>
          </p:cNvPr>
          <p:cNvGrpSpPr/>
          <p:nvPr/>
        </p:nvGrpSpPr>
        <p:grpSpPr>
          <a:xfrm>
            <a:off x="213306" y="1081087"/>
            <a:ext cx="4892094" cy="8939213"/>
            <a:chOff x="213306" y="1081087"/>
            <a:chExt cx="5715000" cy="8618669"/>
          </a:xfrm>
        </p:grpSpPr>
        <p:pic>
          <p:nvPicPr>
            <p:cNvPr id="14" name="Picture 2" descr="Διασφάλιση ποιότητας - Πανεπιστήμιο Πατρών">
              <a:extLst>
                <a:ext uri="{FF2B5EF4-FFF2-40B4-BE49-F238E27FC236}">
                  <a16:creationId xmlns:a16="http://schemas.microsoft.com/office/drawing/2014/main" id="{EE544D08-B819-8284-B3FC-A6AC2994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06" y="2095500"/>
              <a:ext cx="5715000" cy="7604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7A30ADC-5E5F-5436-DF08-24807ECC3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 y="1081087"/>
              <a:ext cx="28575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2978DD3A-AA4F-03DB-68BB-A658F7761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806" y="1081087"/>
              <a:ext cx="2857500" cy="981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038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D7FB7-FBC2-EE2F-D745-375A6AA079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AB27C9-1C31-BE38-6449-AC9C7D8721C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2" name="TextBox 12">
            <a:extLst>
              <a:ext uri="{FF2B5EF4-FFF2-40B4-BE49-F238E27FC236}">
                <a16:creationId xmlns:a16="http://schemas.microsoft.com/office/drawing/2014/main" id="{96A23F69-355F-A395-D623-3ABD334530DE}"/>
              </a:ext>
            </a:extLst>
          </p:cNvPr>
          <p:cNvSpPr txBox="1"/>
          <p:nvPr/>
        </p:nvSpPr>
        <p:spPr>
          <a:xfrm>
            <a:off x="2978374" y="-1"/>
            <a:ext cx="14113415" cy="915956"/>
          </a:xfrm>
          <a:prstGeom prst="rect">
            <a:avLst/>
          </a:prstGeom>
        </p:spPr>
        <p:txBody>
          <a:bodyPr wrap="square" lIns="0" tIns="0" rIns="0" bIns="0" rtlCol="0" anchor="t">
            <a:spAutoFit/>
          </a:bodyPr>
          <a:lstStyle/>
          <a:p>
            <a:pPr algn="l">
              <a:lnSpc>
                <a:spcPts val="7431"/>
              </a:lnSpc>
            </a:pPr>
            <a:r>
              <a:rPr lang="el-GR" sz="5308"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Πολιτική Διασφάλισης Ποιότητας</a:t>
            </a:r>
          </a:p>
        </p:txBody>
      </p:sp>
      <p:sp>
        <p:nvSpPr>
          <p:cNvPr id="15" name="TextBox 15">
            <a:extLst>
              <a:ext uri="{FF2B5EF4-FFF2-40B4-BE49-F238E27FC236}">
                <a16:creationId xmlns:a16="http://schemas.microsoft.com/office/drawing/2014/main" id="{A5C68AC2-9973-3C20-793C-D33C5CC9C03C}"/>
              </a:ext>
            </a:extLst>
          </p:cNvPr>
          <p:cNvSpPr txBox="1"/>
          <p:nvPr/>
        </p:nvSpPr>
        <p:spPr>
          <a:xfrm>
            <a:off x="5349293" y="915955"/>
            <a:ext cx="12557707" cy="8617744"/>
          </a:xfrm>
          <a:prstGeom prst="rect">
            <a:avLst/>
          </a:prstGeom>
        </p:spPr>
        <p:txBody>
          <a:bodyPr wrap="square" lIns="0" tIns="0" rIns="0" bIns="0" rtlCol="0" anchor="t">
            <a:spAutoFit/>
          </a:bodyPr>
          <a:lstStyle/>
          <a:p>
            <a:pPr>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την </a:t>
            </a:r>
            <a:r>
              <a:rPr lang="el-GR" sz="28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καταλληλότητα</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της δομής και της οργάνωσης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των προγραμμάτων μεταπτυχιακών σπουδών</a:t>
            </a: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β)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επιδίωξη μαθησιακών αποτελεσμάτων και προσόντων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σύμφωνα με το Ευρωπαϊκό και το Εθνικό Πλαίσιο Προσόντων Ανώτατης Εκπαίδευσης επιπέδου 7</a:t>
            </a: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προώθηση της ποιότητας και αποτελεσματικότητας του διδακτικού έργου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στο ΠΜΣ</a:t>
            </a: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 την </a:t>
            </a:r>
            <a:r>
              <a:rPr lang="el-GR" sz="28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καταλληλότητα</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των προσόντων και τη διαθεσιμότητα του διδακτικού προσωπικού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για τα ΠΜΣ</a:t>
            </a: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 τη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σύνταξη, εφαρμογή και ανασκόπηση ειδικών ετήσιων στόχων ποιότητας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για τη βελτίωση των ΠΜΣ</a:t>
            </a:r>
          </a:p>
          <a:p>
            <a:pPr marL="900113" indent="-812800">
              <a:spcBef>
                <a:spcPct val="0"/>
              </a:spcBef>
            </a:pPr>
            <a:r>
              <a:rPr lang="el-GR" sz="28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στ</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 επίπεδο ζήτησης των αποκτώμενων προσόντων των αποφοίτων στην αγορά εργασίας </a:t>
            </a: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ζ)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ποιότητα των υποστηρικτικών υπηρεσιών</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όπως οι διοικητικές υπηρεσίες, οι βιβλιοθήκες και οι υπηρεσίες φοιτητικής μέριμνας για τα ΠΜΣ</a:t>
            </a:r>
          </a:p>
          <a:p>
            <a:pPr marL="900113" indent="-812800">
              <a:spcBef>
                <a:spcPct val="0"/>
              </a:spcBef>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η) τη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διενέργεια της ετήσιας εσωτερικής αξιολόγησης και ανασκόπησης του συστήματος διασφάλισης ποιότητας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για τα ΠΜΣ με τη συνεργασία της ΟΜΕΑ  και της ΜΟΔΙΠ του Ιδρύματος</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grpSp>
        <p:nvGrpSpPr>
          <p:cNvPr id="21" name="Group 20">
            <a:extLst>
              <a:ext uri="{FF2B5EF4-FFF2-40B4-BE49-F238E27FC236}">
                <a16:creationId xmlns:a16="http://schemas.microsoft.com/office/drawing/2014/main" id="{C14BADF7-B26A-4287-566C-FB636315BCA8}"/>
              </a:ext>
            </a:extLst>
          </p:cNvPr>
          <p:cNvGrpSpPr/>
          <p:nvPr/>
        </p:nvGrpSpPr>
        <p:grpSpPr>
          <a:xfrm>
            <a:off x="213306" y="1081087"/>
            <a:ext cx="4892094" cy="8939213"/>
            <a:chOff x="213306" y="1081087"/>
            <a:chExt cx="5715000" cy="8618669"/>
          </a:xfrm>
        </p:grpSpPr>
        <p:pic>
          <p:nvPicPr>
            <p:cNvPr id="14" name="Picture 2" descr="Διασφάλιση ποιότητας - Πανεπιστήμιο Πατρών">
              <a:extLst>
                <a:ext uri="{FF2B5EF4-FFF2-40B4-BE49-F238E27FC236}">
                  <a16:creationId xmlns:a16="http://schemas.microsoft.com/office/drawing/2014/main" id="{35C57001-4B8B-4A44-1DA1-C5FBF1B71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06" y="2095500"/>
              <a:ext cx="5715000" cy="7604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6540D71D-3FF8-2408-A69F-5BEBE3325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 y="1081087"/>
              <a:ext cx="28575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B3E79911-F189-6965-34B9-DF38C45C4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806" y="1081087"/>
              <a:ext cx="2857500" cy="981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66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87C9E-D88E-7366-B63F-9355F1A87A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3B3685-7D0F-F4F8-A7AE-6C8EE07A98E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2" name="TextBox 12">
            <a:extLst>
              <a:ext uri="{FF2B5EF4-FFF2-40B4-BE49-F238E27FC236}">
                <a16:creationId xmlns:a16="http://schemas.microsoft.com/office/drawing/2014/main" id="{87A3BE44-FA3C-0793-EFDF-FEE623827DA7}"/>
              </a:ext>
            </a:extLst>
          </p:cNvPr>
          <p:cNvSpPr txBox="1"/>
          <p:nvPr/>
        </p:nvSpPr>
        <p:spPr>
          <a:xfrm>
            <a:off x="685800" y="-1"/>
            <a:ext cx="16405989" cy="887422"/>
          </a:xfrm>
          <a:prstGeom prst="rect">
            <a:avLst/>
          </a:prstGeom>
        </p:spPr>
        <p:txBody>
          <a:bodyPr wrap="square" lIns="0" tIns="0" rIns="0" bIns="0" rtlCol="0" anchor="t">
            <a:spAutoFit/>
          </a:bodyPr>
          <a:lstStyle/>
          <a:p>
            <a:pPr algn="l">
              <a:lnSpc>
                <a:spcPts val="7431"/>
              </a:lnSpc>
            </a:pPr>
            <a:r>
              <a:rPr lang="el-GR" sz="5308"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Πολιτική Διασφάλισης Ποιότητας - Δράσεις</a:t>
            </a:r>
          </a:p>
        </p:txBody>
      </p:sp>
      <p:sp>
        <p:nvSpPr>
          <p:cNvPr id="15" name="TextBox 15">
            <a:extLst>
              <a:ext uri="{FF2B5EF4-FFF2-40B4-BE49-F238E27FC236}">
                <a16:creationId xmlns:a16="http://schemas.microsoft.com/office/drawing/2014/main" id="{6BE867F7-BB51-36D0-6F2A-80DE3985E711}"/>
              </a:ext>
            </a:extLst>
          </p:cNvPr>
          <p:cNvSpPr txBox="1"/>
          <p:nvPr/>
        </p:nvSpPr>
        <p:spPr>
          <a:xfrm>
            <a:off x="6310134" y="925521"/>
            <a:ext cx="11797217" cy="9233297"/>
          </a:xfrm>
          <a:prstGeom prst="rect">
            <a:avLst/>
          </a:prstGeom>
        </p:spPr>
        <p:txBody>
          <a:bodyPr wrap="square" lIns="0" tIns="0" rIns="0" bIns="0" rtlCol="0" anchor="t">
            <a:spAutoFit/>
          </a:bodyPr>
          <a:lstStyle/>
          <a:p>
            <a:pPr>
              <a:lnSpc>
                <a:spcPts val="2976"/>
              </a:lnSpc>
              <a:spcBef>
                <a:spcPct val="0"/>
              </a:spcBef>
            </a:pPr>
            <a:r>
              <a:rPr lang="el-GR" sz="2800"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Στον κανονισμό σπουδών του ΠΜΣ προβλέπονται τα παρακάτω</a:t>
            </a:r>
          </a:p>
          <a:p>
            <a:pPr>
              <a:lnSpc>
                <a:spcPts val="2976"/>
              </a:lnSpc>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Στο τέλος κάθε εξαμήνου πραγματοποιείται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αξιολόγηση κάθε μαθήματος και κάθε διδάσκοντος </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από τους μεταπτυχιακούς φοιτητές. </a:t>
            </a:r>
          </a:p>
          <a:p>
            <a:pPr marL="342900"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Η αξιολόγηση γίνεται με τη χρήση ειδικού ερωτηματολογίου αξιολόγησης που συμπληρώνουν οι μεταπτυχιακοί φοιτητές, σύμφωνα τον Εσωτερικό Κανονισμό του Πανεπιστημίου Πατρών και κείμενη νομοθεσία. </a:t>
            </a:r>
          </a:p>
          <a:p>
            <a:pPr marL="342900"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Το ερωτηματολόγιο καλύπτει την </a:t>
            </a:r>
            <a:r>
              <a:rPr lang="el-GR" sz="2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αξιολόγηση του μαθήματος και των διδασκόντων</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Τα μαθήματα αξιολογούνται ως προς το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περιεχόμενο</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τον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τρόπο διδασκαλίας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εκπαιδευτικό υλικό</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και το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βαθμό συσχέτισής του με τις αρχές και τη φιλοσοφία του μεταπτυχιακού προγράμματος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Οι διδάσκοντες αξιολογούνται ως προς τις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γνώσεις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και την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ικανότητα μετάδοσής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τους στους φοιτητές, την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προετοιμασία</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τους, τη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χρησιμοποίηση σύγχρονης βιβλιογραφίας</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την </a:t>
            </a:r>
            <a:r>
              <a:rPr lang="el-GR" sz="2800"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προθυμία</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τους να απαντούν σε ερωτήσεις, την έγκαιρη βαθμολόγηση και επιστροφή εργασιών και γραπτών εξετάσεων και την τήρηση των ωρών διδασκαλίας του μαθήματος.</a:t>
            </a:r>
          </a:p>
          <a:p>
            <a:pPr marL="342900"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Το Πανεπιστήμιο Πατρών διαθέτει ειδική ηλεκτρονική υπηρεσία για τα παραπάνω </a:t>
            </a:r>
            <a:r>
              <a:rPr lang="en-GB" sz="2800" b="1" dirty="0">
                <a:hlinkClick r:id="rId3"/>
              </a:rPr>
              <a:t>https://ps.modip.upatras.gr/</a:t>
            </a: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pic>
        <p:nvPicPr>
          <p:cNvPr id="3" name="Picture 2" descr="Διασφάλιση ποιότητας - Πανεπιστήμιο Πατρών">
            <a:extLst>
              <a:ext uri="{FF2B5EF4-FFF2-40B4-BE49-F238E27FC236}">
                <a16:creationId xmlns:a16="http://schemas.microsoft.com/office/drawing/2014/main" id="{200713F5-76FE-9522-395A-D6611048C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06" y="2095500"/>
            <a:ext cx="5715000" cy="7604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18AE4E1-FDC3-263E-9659-41245B146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06" y="1081087"/>
            <a:ext cx="28575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22CCCE7A-02B1-659F-5EBB-AD871FD65B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806" y="1081087"/>
            <a:ext cx="28575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64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B3562-9AD1-7741-A0CF-176175BD4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7" y="23586"/>
            <a:ext cx="5860143" cy="4556364"/>
          </a:xfrm>
          <a:prstGeom prst="rect">
            <a:avLst/>
          </a:prstGeom>
        </p:spPr>
      </p:pic>
      <p:pic>
        <p:nvPicPr>
          <p:cNvPr id="5" name="Picture 4">
            <a:extLst>
              <a:ext uri="{FF2B5EF4-FFF2-40B4-BE49-F238E27FC236}">
                <a16:creationId xmlns:a16="http://schemas.microsoft.com/office/drawing/2014/main" id="{286F6151-6601-BDD2-B70B-58DDBD3AC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734" y="1136936"/>
            <a:ext cx="6130639" cy="3455714"/>
          </a:xfrm>
          <a:prstGeom prst="rect">
            <a:avLst/>
          </a:prstGeom>
        </p:spPr>
      </p:pic>
      <p:pic>
        <p:nvPicPr>
          <p:cNvPr id="7" name="Picture 6">
            <a:extLst>
              <a:ext uri="{FF2B5EF4-FFF2-40B4-BE49-F238E27FC236}">
                <a16:creationId xmlns:a16="http://schemas.microsoft.com/office/drawing/2014/main" id="{71E897F8-457B-A38B-3BC4-B4655E866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4" y="4585393"/>
            <a:ext cx="6415314" cy="5204877"/>
          </a:xfrm>
          <a:prstGeom prst="rect">
            <a:avLst/>
          </a:prstGeom>
        </p:spPr>
      </p:pic>
      <p:pic>
        <p:nvPicPr>
          <p:cNvPr id="9" name="Picture 8">
            <a:extLst>
              <a:ext uri="{FF2B5EF4-FFF2-40B4-BE49-F238E27FC236}">
                <a16:creationId xmlns:a16="http://schemas.microsoft.com/office/drawing/2014/main" id="{36DE7A45-8DC1-2CDB-8118-E9B039DED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5524500"/>
            <a:ext cx="6323773" cy="4623513"/>
          </a:xfrm>
          <a:prstGeom prst="rect">
            <a:avLst/>
          </a:prstGeom>
        </p:spPr>
      </p:pic>
      <p:pic>
        <p:nvPicPr>
          <p:cNvPr id="11" name="Picture 10">
            <a:extLst>
              <a:ext uri="{FF2B5EF4-FFF2-40B4-BE49-F238E27FC236}">
                <a16:creationId xmlns:a16="http://schemas.microsoft.com/office/drawing/2014/main" id="{5C05A253-A77E-3671-C7B1-9D5695D03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16595" y="2855900"/>
            <a:ext cx="6128272" cy="3143443"/>
          </a:xfrm>
          <a:prstGeom prst="rect">
            <a:avLst/>
          </a:prstGeom>
        </p:spPr>
      </p:pic>
      <p:sp>
        <p:nvSpPr>
          <p:cNvPr id="13" name="TextBox 12">
            <a:extLst>
              <a:ext uri="{FF2B5EF4-FFF2-40B4-BE49-F238E27FC236}">
                <a16:creationId xmlns:a16="http://schemas.microsoft.com/office/drawing/2014/main" id="{B221523E-D66F-744C-03E8-D85EEF8C6C11}"/>
              </a:ext>
            </a:extLst>
          </p:cNvPr>
          <p:cNvSpPr txBox="1"/>
          <p:nvPr/>
        </p:nvSpPr>
        <p:spPr>
          <a:xfrm>
            <a:off x="2362200" y="107441"/>
            <a:ext cx="14859000" cy="461665"/>
          </a:xfrm>
          <a:prstGeom prst="rect">
            <a:avLst/>
          </a:prstGeom>
          <a:noFill/>
        </p:spPr>
        <p:txBody>
          <a:bodyPr wrap="square">
            <a:spAutoFit/>
          </a:bodyPr>
          <a:lstStyle/>
          <a:p>
            <a:r>
              <a:rPr lang="el-GR"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Παράδειγμα ερωτηματολογίου για την </a:t>
            </a:r>
            <a:r>
              <a:rPr lang="el-GR" sz="24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αξιολόγηση του μαθήματος και των διδασκόντων</a:t>
            </a:r>
            <a:endParaRPr lang="el-GR" sz="2400" dirty="0"/>
          </a:p>
        </p:txBody>
      </p:sp>
    </p:spTree>
    <p:extLst>
      <p:ext uri="{BB962C8B-B14F-4D97-AF65-F5344CB8AC3E}">
        <p14:creationId xmlns:p14="http://schemas.microsoft.com/office/powerpoint/2010/main" val="377959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7964-65C8-8182-E82C-006AF9334D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E68B42-50F9-DCCB-87B4-4D4EEBF5927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12" name="TextBox 12">
            <a:extLst>
              <a:ext uri="{FF2B5EF4-FFF2-40B4-BE49-F238E27FC236}">
                <a16:creationId xmlns:a16="http://schemas.microsoft.com/office/drawing/2014/main" id="{88FCBB53-1601-990B-87C6-8A1C21976E5A}"/>
              </a:ext>
            </a:extLst>
          </p:cNvPr>
          <p:cNvSpPr txBox="1"/>
          <p:nvPr/>
        </p:nvSpPr>
        <p:spPr>
          <a:xfrm>
            <a:off x="685800" y="-1"/>
            <a:ext cx="16405989" cy="887422"/>
          </a:xfrm>
          <a:prstGeom prst="rect">
            <a:avLst/>
          </a:prstGeom>
        </p:spPr>
        <p:txBody>
          <a:bodyPr wrap="square" lIns="0" tIns="0" rIns="0" bIns="0" rtlCol="0" anchor="t">
            <a:spAutoFit/>
          </a:bodyPr>
          <a:lstStyle/>
          <a:p>
            <a:pPr algn="l">
              <a:lnSpc>
                <a:spcPts val="7431"/>
              </a:lnSpc>
            </a:pPr>
            <a:r>
              <a:rPr lang="el-GR" sz="5308"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Υποστήριξη φοιτητών</a:t>
            </a:r>
          </a:p>
        </p:txBody>
      </p:sp>
      <p:sp>
        <p:nvSpPr>
          <p:cNvPr id="15" name="TextBox 15">
            <a:extLst>
              <a:ext uri="{FF2B5EF4-FFF2-40B4-BE49-F238E27FC236}">
                <a16:creationId xmlns:a16="http://schemas.microsoft.com/office/drawing/2014/main" id="{8605632F-2578-891B-C1B9-50A931D03777}"/>
              </a:ext>
            </a:extLst>
          </p:cNvPr>
          <p:cNvSpPr txBox="1"/>
          <p:nvPr/>
        </p:nvSpPr>
        <p:spPr>
          <a:xfrm>
            <a:off x="6454497" y="1081087"/>
            <a:ext cx="11797217" cy="7694414"/>
          </a:xfrm>
          <a:prstGeom prst="rect">
            <a:avLst/>
          </a:prstGeom>
        </p:spPr>
        <p:txBody>
          <a:bodyPr wrap="square" lIns="0" tIns="0" rIns="0" bIns="0" rtlCol="0" anchor="t">
            <a:spAutoFit/>
          </a:bodyPr>
          <a:lstStyle/>
          <a:p>
            <a:pPr algn="ctr">
              <a:lnSpc>
                <a:spcPts val="2976"/>
              </a:lnSpc>
              <a:spcBef>
                <a:spcPct val="0"/>
              </a:spcBef>
            </a:pPr>
            <a:r>
              <a:rPr lang="el-GR" sz="2800"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Δομές ακαδημαϊκής υποστήριξης φοιτητών</a:t>
            </a:r>
          </a:p>
          <a:p>
            <a:pPr algn="ctr">
              <a:lnSpc>
                <a:spcPts val="2976"/>
              </a:lnSpc>
              <a:spcBef>
                <a:spcPct val="0"/>
              </a:spcBef>
            </a:pPr>
            <a:endParaRPr lang="el-GR" sz="2800" b="1"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a:lnSpc>
                <a:spcPts val="2976"/>
              </a:lnSpc>
              <a:spcBef>
                <a:spcPct val="0"/>
              </a:spcBef>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Το Πανεπιστήμιο Πατρών υποστηρίζει τους φοιτητές και την εκπαιδευτική διαδικασία μέσω διαφόρων δράσεων</a:t>
            </a:r>
          </a:p>
          <a:p>
            <a:pPr marL="342900"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800100" lvl="1"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Γραφείο Διασύνδεσης &amp; Επιχειρηματικότητας (</a:t>
            </a:r>
            <a:r>
              <a:rPr lang="en-GB"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hlinkClick r:id="rId3"/>
              </a:rPr>
              <a:t>https://career.upatras.gr</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a:t>
            </a:r>
          </a:p>
          <a:p>
            <a:pPr marL="800100" lvl="1"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800100" lvl="1"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Κέντρο Ψυχολογικής και Συμβουλευτικής Υποστήριξης Πανεπιστημίου Πατρών (</a:t>
            </a:r>
            <a:r>
              <a:rPr lang="en-GB"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hlinkClick r:id="rId4"/>
              </a:rPr>
              <a:t>https://mentalcare.upatras.gr/</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t>
            </a:r>
          </a:p>
          <a:p>
            <a:pPr marL="800100" lvl="1"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800100" lvl="1"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Συνήγορος του Φοιτητή (</a:t>
            </a:r>
            <a:r>
              <a:rPr lang="en-GB"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hlinkClick r:id="rId5"/>
              </a:rPr>
              <a:t>https://synigorosfoititi.upatras.gr/</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t>
            </a:r>
          </a:p>
          <a:p>
            <a:pPr marL="800100" lvl="1"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800100" lvl="1"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Μονάδα Ισότιμης Πρόσβασης (</a:t>
            </a:r>
            <a:r>
              <a:rPr lang="en-GB"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hlinkClick r:id="rId6"/>
              </a:rPr>
              <a:t>https://prosvasi.upatras.gr/</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t>
            </a:r>
          </a:p>
          <a:p>
            <a:pPr marL="342900"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2976"/>
              </a:lnSpc>
              <a:spcBef>
                <a:spcPct val="0"/>
              </a:spcBef>
              <a:buFont typeface="Arial" panose="020B0604020202020204" pitchFamily="34" charset="0"/>
              <a:buChar char="•"/>
            </a:pP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Η ενημέρωση των φοιτητών για θέματα που τους αφορούν γίνεται μέσω της εφαρμογής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My Upatras</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a:t>
            </a:r>
            <a:r>
              <a:rPr lang="en-GB"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hlinkClick r:id="rId7"/>
              </a:rPr>
              <a:t>https://my.upatras.gr/</a:t>
            </a:r>
            <a:r>
              <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 στην οποία είναι συγκεντρωμένα όλα τα θέματα που αφορούν τους φοιτητές</a:t>
            </a:r>
          </a:p>
          <a:p>
            <a:pPr marL="342900" indent="-342900">
              <a:lnSpc>
                <a:spcPts val="2976"/>
              </a:lnSpc>
              <a:spcBef>
                <a:spcPct val="0"/>
              </a:spcBef>
              <a:buFont typeface="Arial" panose="020B0604020202020204" pitchFamily="34" charset="0"/>
              <a:buChar char="•"/>
            </a:pPr>
            <a:endParaRPr lang="el-GR"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pic>
        <p:nvPicPr>
          <p:cNvPr id="7" name="Picture 6">
            <a:extLst>
              <a:ext uri="{FF2B5EF4-FFF2-40B4-BE49-F238E27FC236}">
                <a16:creationId xmlns:a16="http://schemas.microsoft.com/office/drawing/2014/main" id="{39DCB58F-CD0D-E520-01C1-9207444F47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85" y="4686300"/>
            <a:ext cx="6285626" cy="3625751"/>
          </a:xfrm>
          <a:prstGeom prst="rect">
            <a:avLst/>
          </a:prstGeom>
        </p:spPr>
      </p:pic>
      <p:pic>
        <p:nvPicPr>
          <p:cNvPr id="9" name="Picture 8">
            <a:extLst>
              <a:ext uri="{FF2B5EF4-FFF2-40B4-BE49-F238E27FC236}">
                <a16:creationId xmlns:a16="http://schemas.microsoft.com/office/drawing/2014/main" id="{FAC60593-CB28-DAAF-2FF0-21F2349A47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99" y="2245892"/>
            <a:ext cx="6285626" cy="2442415"/>
          </a:xfrm>
          <a:prstGeom prst="rect">
            <a:avLst/>
          </a:prstGeom>
        </p:spPr>
      </p:pic>
      <p:pic>
        <p:nvPicPr>
          <p:cNvPr id="11" name="Picture 10">
            <a:extLst>
              <a:ext uri="{FF2B5EF4-FFF2-40B4-BE49-F238E27FC236}">
                <a16:creationId xmlns:a16="http://schemas.microsoft.com/office/drawing/2014/main" id="{183209C1-C008-EDAC-19C4-AE0FFAF856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356" y="1310889"/>
            <a:ext cx="5056273" cy="935002"/>
          </a:xfrm>
          <a:prstGeom prst="rect">
            <a:avLst/>
          </a:prstGeom>
        </p:spPr>
      </p:pic>
      <p:pic>
        <p:nvPicPr>
          <p:cNvPr id="14" name="Picture 13">
            <a:extLst>
              <a:ext uri="{FF2B5EF4-FFF2-40B4-BE49-F238E27FC236}">
                <a16:creationId xmlns:a16="http://schemas.microsoft.com/office/drawing/2014/main" id="{E0C9CCA9-4DCB-1A93-8160-02640F38EBF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32585" y="8393382"/>
            <a:ext cx="6921596" cy="1463205"/>
          </a:xfrm>
          <a:prstGeom prst="rect">
            <a:avLst/>
          </a:prstGeom>
        </p:spPr>
      </p:pic>
    </p:spTree>
    <p:extLst>
      <p:ext uri="{BB962C8B-B14F-4D97-AF65-F5344CB8AC3E}">
        <p14:creationId xmlns:p14="http://schemas.microsoft.com/office/powerpoint/2010/main" val="211146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C6F73-EE00-E1C8-99D8-8B7E51349FF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442F5E-5F34-7FD4-FC01-33CC61016E4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pic>
        <p:nvPicPr>
          <p:cNvPr id="1026" name="Picture 2">
            <a:extLst>
              <a:ext uri="{FF2B5EF4-FFF2-40B4-BE49-F238E27FC236}">
                <a16:creationId xmlns:a16="http://schemas.microsoft.com/office/drawing/2014/main" id="{0A8E2F72-EFF2-F4AB-C209-9576E855E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41" y="1231323"/>
            <a:ext cx="5876059"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0EA5FE05-70C9-D68D-B7F2-5D8148C87EAC}"/>
              </a:ext>
            </a:extLst>
          </p:cNvPr>
          <p:cNvSpPr txBox="1"/>
          <p:nvPr/>
        </p:nvSpPr>
        <p:spPr>
          <a:xfrm>
            <a:off x="291811" y="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Πρόγραμμα Σπουδών – </a:t>
            </a:r>
            <a:r>
              <a:rPr lang="el-GR" sz="5400" b="1" dirty="0" err="1">
                <a:solidFill>
                  <a:srgbClr val="004AAD"/>
                </a:solidFill>
                <a:latin typeface="League Spartan"/>
                <a:ea typeface="League Spartan"/>
                <a:cs typeface="League Spartan"/>
                <a:sym typeface="League Spartan"/>
              </a:rPr>
              <a:t>Φοιτητοκεντρική</a:t>
            </a:r>
            <a:r>
              <a:rPr lang="el-GR" sz="5400" b="1" dirty="0">
                <a:solidFill>
                  <a:srgbClr val="004AAD"/>
                </a:solidFill>
                <a:latin typeface="League Spartan"/>
                <a:ea typeface="League Spartan"/>
                <a:cs typeface="League Spartan"/>
                <a:sym typeface="League Spartan"/>
              </a:rPr>
              <a:t> διδασκαλία</a:t>
            </a:r>
            <a:endParaRPr lang="en-US" sz="5400" b="1" dirty="0">
              <a:solidFill>
                <a:srgbClr val="004AAD"/>
              </a:solidFill>
              <a:latin typeface="League Spartan"/>
              <a:ea typeface="League Spartan"/>
              <a:cs typeface="League Spartan"/>
              <a:sym typeface="League Spartan"/>
            </a:endParaRPr>
          </a:p>
        </p:txBody>
      </p:sp>
      <p:pic>
        <p:nvPicPr>
          <p:cNvPr id="1028" name="Picture 4" descr="Project Management">
            <a:extLst>
              <a:ext uri="{FF2B5EF4-FFF2-40B4-BE49-F238E27FC236}">
                <a16:creationId xmlns:a16="http://schemas.microsoft.com/office/drawing/2014/main" id="{15440973-64EB-B4EC-3622-A07FD11AE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25" y="5753100"/>
            <a:ext cx="5513917" cy="381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5D7F9F-9558-19A3-1FF3-5E22160CCA99}"/>
              </a:ext>
            </a:extLst>
          </p:cNvPr>
          <p:cNvSpPr txBox="1"/>
          <p:nvPr/>
        </p:nvSpPr>
        <p:spPr>
          <a:xfrm>
            <a:off x="5708183" y="1231323"/>
            <a:ext cx="12347895" cy="8586966"/>
          </a:xfrm>
          <a:prstGeom prst="rect">
            <a:avLst/>
          </a:prstGeom>
          <a:noFill/>
        </p:spPr>
        <p:txBody>
          <a:bodyPr wrap="square">
            <a:spAutoFit/>
          </a:bodyPr>
          <a:lstStyle/>
          <a:p>
            <a:r>
              <a:rPr lang="el-GR" sz="2400" dirty="0">
                <a:latin typeface="Open Sans" panose="020B0606030504020204" pitchFamily="34" charset="0"/>
                <a:ea typeface="Open Sans" panose="020B0606030504020204" pitchFamily="34" charset="0"/>
                <a:cs typeface="Open Sans" panose="020B0606030504020204" pitchFamily="34" charset="0"/>
              </a:rPr>
              <a:t>Οι βασικές αρχές της </a:t>
            </a:r>
            <a:r>
              <a:rPr lang="el-GR" sz="2400" dirty="0" err="1">
                <a:latin typeface="Open Sans" panose="020B0606030504020204" pitchFamily="34" charset="0"/>
                <a:ea typeface="Open Sans" panose="020B0606030504020204" pitchFamily="34" charset="0"/>
                <a:cs typeface="Open Sans" panose="020B0606030504020204" pitchFamily="34" charset="0"/>
              </a:rPr>
              <a:t>φοιτητοκεντρικής</a:t>
            </a:r>
            <a:r>
              <a:rPr lang="el-GR" sz="2400" dirty="0">
                <a:latin typeface="Open Sans" panose="020B0606030504020204" pitchFamily="34" charset="0"/>
                <a:ea typeface="Open Sans" panose="020B0606030504020204" pitchFamily="34" charset="0"/>
                <a:cs typeface="Open Sans" panose="020B0606030504020204" pitchFamily="34" charset="0"/>
              </a:rPr>
              <a:t> διδασκαλίας/μάθησης συνοψίζονται σε</a:t>
            </a:r>
            <a:r>
              <a:rPr lang="en-US" sz="2400" dirty="0">
                <a:latin typeface="Open Sans" panose="020B0606030504020204" pitchFamily="34" charset="0"/>
                <a:ea typeface="Open Sans" panose="020B0606030504020204" pitchFamily="34" charset="0"/>
                <a:cs typeface="Open Sans" panose="020B0606030504020204" pitchFamily="34" charset="0"/>
              </a:rPr>
              <a:t>:</a:t>
            </a:r>
            <a:endParaRPr lang="el-GR" sz="2400" dirty="0">
              <a:latin typeface="Open Sans" panose="020B0606030504020204" pitchFamily="34" charset="0"/>
              <a:ea typeface="Open Sans" panose="020B0606030504020204" pitchFamily="34" charset="0"/>
              <a:cs typeface="Open Sans" panose="020B0606030504020204" pitchFamily="34" charset="0"/>
            </a:endParaRPr>
          </a:p>
          <a:p>
            <a:r>
              <a:rPr lang="en-US" sz="2400" b="1" dirty="0">
                <a:latin typeface="Open Sans" panose="020B0606030504020204" pitchFamily="34" charset="0"/>
                <a:ea typeface="Open Sans" panose="020B0606030504020204" pitchFamily="34" charset="0"/>
                <a:cs typeface="Open Sans" panose="020B0606030504020204" pitchFamily="34" charset="0"/>
              </a:rPr>
              <a:t>1. </a:t>
            </a:r>
            <a:r>
              <a:rPr lang="el-GR" sz="2400" dirty="0">
                <a:latin typeface="Open Sans" panose="020B0606030504020204" pitchFamily="34" charset="0"/>
                <a:ea typeface="Open Sans" panose="020B0606030504020204" pitchFamily="34" charset="0"/>
                <a:cs typeface="Open Sans" panose="020B0606030504020204" pitchFamily="34" charset="0"/>
              </a:rPr>
              <a:t>Οι φοιτητές/</a:t>
            </a:r>
            <a:r>
              <a:rPr lang="el-GR" sz="2400" dirty="0" err="1">
                <a:latin typeface="Open Sans" panose="020B0606030504020204" pitchFamily="34" charset="0"/>
                <a:ea typeface="Open Sans" panose="020B0606030504020204" pitchFamily="34" charset="0"/>
                <a:cs typeface="Open Sans" panose="020B0606030504020204" pitchFamily="34" charset="0"/>
              </a:rPr>
              <a:t>τριες</a:t>
            </a:r>
            <a:r>
              <a:rPr lang="el-GR" sz="2400" dirty="0">
                <a:latin typeface="Open Sans" panose="020B0606030504020204" pitchFamily="34" charset="0"/>
                <a:ea typeface="Open Sans" panose="020B0606030504020204" pitchFamily="34" charset="0"/>
                <a:cs typeface="Open Sans" panose="020B0606030504020204" pitchFamily="34" charset="0"/>
              </a:rPr>
              <a:t> περιλαμβάνονται στις αποφάσεις σχετικά με το τι και πώς μαθαίνουν αλλά και πώς αξιολογούνται</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l-GR" sz="2400" b="1" dirty="0">
                <a:latin typeface="Open Sans" panose="020B0606030504020204" pitchFamily="34" charset="0"/>
                <a:ea typeface="Open Sans" panose="020B0606030504020204" pitchFamily="34" charset="0"/>
                <a:cs typeface="Open Sans" panose="020B0606030504020204" pitchFamily="34" charset="0"/>
              </a:rPr>
              <a:t>2. </a:t>
            </a:r>
            <a:r>
              <a:rPr lang="el-GR" sz="2400" dirty="0">
                <a:latin typeface="Open Sans" panose="020B0606030504020204" pitchFamily="34" charset="0"/>
                <a:ea typeface="Open Sans" panose="020B0606030504020204" pitchFamily="34" charset="0"/>
                <a:cs typeface="Open Sans" panose="020B0606030504020204" pitchFamily="34" charset="0"/>
              </a:rPr>
              <a:t>Το διαφορετικό υπόβαθρο, τα ενδιαφέροντα, οι ικανότητες και οι</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l-GR" sz="2400" dirty="0">
                <a:latin typeface="Open Sans" panose="020B0606030504020204" pitchFamily="34" charset="0"/>
                <a:ea typeface="Open Sans" panose="020B0606030504020204" pitchFamily="34" charset="0"/>
                <a:cs typeface="Open Sans" panose="020B0606030504020204" pitchFamily="34" charset="0"/>
              </a:rPr>
              <a:t>εμπειρίες όλων των φοιτητών/τριών εκτιμώνται και είναι σεβαστά</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l-GR" sz="2400" b="1" dirty="0">
                <a:latin typeface="Open Sans" panose="020B0606030504020204" pitchFamily="34" charset="0"/>
                <a:ea typeface="Open Sans" panose="020B0606030504020204" pitchFamily="34" charset="0"/>
                <a:cs typeface="Open Sans" panose="020B0606030504020204" pitchFamily="34" charset="0"/>
              </a:rPr>
              <a:t>3. </a:t>
            </a:r>
            <a:r>
              <a:rPr lang="el-GR" sz="2400" dirty="0">
                <a:latin typeface="Open Sans" panose="020B0606030504020204" pitchFamily="34" charset="0"/>
                <a:ea typeface="Open Sans" panose="020B0606030504020204" pitchFamily="34" charset="0"/>
                <a:cs typeface="Open Sans" panose="020B0606030504020204" pitchFamily="34" charset="0"/>
              </a:rPr>
              <a:t>Κάθε φοιτητής/</a:t>
            </a:r>
            <a:r>
              <a:rPr lang="el-GR" sz="2400" dirty="0" err="1">
                <a:latin typeface="Open Sans" panose="020B0606030504020204" pitchFamily="34" charset="0"/>
                <a:ea typeface="Open Sans" panose="020B0606030504020204" pitchFamily="34" charset="0"/>
                <a:cs typeface="Open Sans" panose="020B0606030504020204" pitchFamily="34" charset="0"/>
              </a:rPr>
              <a:t>τρια</a:t>
            </a:r>
            <a:r>
              <a:rPr lang="el-GR" sz="2400" dirty="0">
                <a:latin typeface="Open Sans" panose="020B0606030504020204" pitchFamily="34" charset="0"/>
                <a:ea typeface="Open Sans" panose="020B0606030504020204" pitchFamily="34" charset="0"/>
                <a:cs typeface="Open Sans" panose="020B0606030504020204" pitchFamily="34" charset="0"/>
              </a:rPr>
              <a:t> αντιμετωπίζεται ως συνεργάτης/</a:t>
            </a:r>
            <a:r>
              <a:rPr lang="el-GR" sz="2400" dirty="0" err="1">
                <a:latin typeface="Open Sans" panose="020B0606030504020204" pitchFamily="34" charset="0"/>
                <a:ea typeface="Open Sans" panose="020B0606030504020204" pitchFamily="34" charset="0"/>
                <a:cs typeface="Open Sans" panose="020B0606030504020204" pitchFamily="34" charset="0"/>
              </a:rPr>
              <a:t>ιδα</a:t>
            </a:r>
            <a:r>
              <a:rPr lang="el-GR" sz="2400" dirty="0">
                <a:latin typeface="Open Sans" panose="020B0606030504020204" pitchFamily="34" charset="0"/>
                <a:ea typeface="Open Sans" panose="020B0606030504020204" pitchFamily="34" charset="0"/>
                <a:cs typeface="Open Sans" panose="020B0606030504020204" pitchFamily="34" charset="0"/>
              </a:rPr>
              <a:t> στη διαδικασία</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l-GR" sz="2400" dirty="0">
                <a:latin typeface="Open Sans" panose="020B0606030504020204" pitchFamily="34" charset="0"/>
                <a:ea typeface="Open Sans" panose="020B0606030504020204" pitchFamily="34" charset="0"/>
                <a:cs typeface="Open Sans" panose="020B0606030504020204" pitchFamily="34" charset="0"/>
              </a:rPr>
              <a:t>διδασκαλίας και μάθησης</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l-GR" sz="2400" dirty="0">
                <a:latin typeface="Open Sans" panose="020B0606030504020204" pitchFamily="34" charset="0"/>
                <a:ea typeface="Open Sans" panose="020B0606030504020204" pitchFamily="34" charset="0"/>
                <a:cs typeface="Open Sans" panose="020B0606030504020204" pitchFamily="34" charset="0"/>
              </a:rPr>
              <a:t>Στο </a:t>
            </a:r>
            <a:r>
              <a:rPr lang="el-GR" sz="2400"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ΠΜΣ Εφαρμοσμένες </a:t>
            </a:r>
            <a:r>
              <a:rPr lang="el-GR" sz="2400" u="sng"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Γεωεπιστήμες</a:t>
            </a:r>
            <a:r>
              <a:rPr lang="el-GR" sz="2400"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οι παραπάνω αρχές εφαρμόζονται ως εξής (ενδεικτικά) </a:t>
            </a:r>
            <a:r>
              <a:rPr lang="en-US" sz="2400"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a:t>
            </a:r>
            <a:endParaRPr lang="el-GR"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Έχει προβλέψει την </a:t>
            </a:r>
            <a:r>
              <a:rPr lang="el-GR" sz="2400" b="1" dirty="0">
                <a:latin typeface="Open Sans" panose="020B0606030504020204" pitchFamily="34" charset="0"/>
                <a:ea typeface="Open Sans" panose="020B0606030504020204" pitchFamily="34" charset="0"/>
                <a:cs typeface="Open Sans" panose="020B0606030504020204" pitchFamily="34" charset="0"/>
              </a:rPr>
              <a:t>τακτική αξιολόγηση</a:t>
            </a:r>
            <a:r>
              <a:rPr lang="el-GR" sz="2400" dirty="0">
                <a:latin typeface="Open Sans" panose="020B0606030504020204" pitchFamily="34" charset="0"/>
                <a:ea typeface="Open Sans" panose="020B0606030504020204" pitchFamily="34" charset="0"/>
                <a:cs typeface="Open Sans" panose="020B0606030504020204" pitchFamily="34" charset="0"/>
              </a:rPr>
              <a:t> της ποιότητα και αποτελεσματικότητας του διδακτικού έργου, όπως τεκμηριώνεται ιδίως από την αξιολόγησή του από τους/τις φοιτητές/</a:t>
            </a:r>
            <a:r>
              <a:rPr lang="el-GR" sz="2400" dirty="0" err="1">
                <a:latin typeface="Open Sans" panose="020B0606030504020204" pitchFamily="34" charset="0"/>
                <a:ea typeface="Open Sans" panose="020B0606030504020204" pitchFamily="34" charset="0"/>
                <a:cs typeface="Open Sans" panose="020B0606030504020204" pitchFamily="34" charset="0"/>
              </a:rPr>
              <a:t>τριες</a:t>
            </a: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Εφαρμόζει </a:t>
            </a:r>
            <a:r>
              <a:rPr lang="el-GR" sz="2400" b="1" dirty="0">
                <a:latin typeface="Open Sans" panose="020B0606030504020204" pitchFamily="34" charset="0"/>
                <a:ea typeface="Open Sans" panose="020B0606030504020204" pitchFamily="34" charset="0"/>
                <a:cs typeface="Open Sans" panose="020B0606030504020204" pitchFamily="34" charset="0"/>
              </a:rPr>
              <a:t>διαδικασίες για τη διαχείριση των φοιτητικών παραπόνων</a:t>
            </a: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Οι φοιτητές μέσω θεσμοθετημένων διαδικασιών, μπορούν να εκφράσουν γνώμη ή να προσφύγουν εναντίον αποφάσεων </a:t>
            </a:r>
            <a:r>
              <a:rPr lang="el-GR" sz="2400" dirty="0" err="1">
                <a:latin typeface="Open Sans" panose="020B0606030504020204" pitchFamily="34" charset="0"/>
                <a:ea typeface="Open Sans" panose="020B0606030504020204" pitchFamily="34" charset="0"/>
                <a:cs typeface="Open Sans" panose="020B0606030504020204" pitchFamily="34" charset="0"/>
              </a:rPr>
              <a:t>κλπ</a:t>
            </a: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Οι φοιτητές </a:t>
            </a:r>
            <a:r>
              <a:rPr lang="el-GR" sz="2400" b="1" dirty="0">
                <a:latin typeface="Open Sans" panose="020B0606030504020204" pitchFamily="34" charset="0"/>
                <a:ea typeface="Open Sans" panose="020B0606030504020204" pitchFamily="34" charset="0"/>
                <a:cs typeface="Open Sans" panose="020B0606030504020204" pitchFamily="34" charset="0"/>
              </a:rPr>
              <a:t>ενημερώνονται για τα μαθησιακά αποτελέσματα </a:t>
            </a:r>
            <a:r>
              <a:rPr lang="el-GR" sz="2400" dirty="0">
                <a:latin typeface="Open Sans" panose="020B0606030504020204" pitchFamily="34" charset="0"/>
                <a:ea typeface="Open Sans" panose="020B0606030504020204" pitchFamily="34" charset="0"/>
                <a:cs typeface="Open Sans" panose="020B0606030504020204" pitchFamily="34" charset="0"/>
              </a:rPr>
              <a:t>πριν την έναρξη του μαθήματος</a:t>
            </a: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Οι μονάδες </a:t>
            </a:r>
            <a:r>
              <a:rPr lang="el-GR" sz="2400" b="1" dirty="0">
                <a:latin typeface="Open Sans" panose="020B0606030504020204" pitchFamily="34" charset="0"/>
                <a:ea typeface="Open Sans" panose="020B0606030504020204" pitchFamily="34" charset="0"/>
                <a:cs typeface="Open Sans" panose="020B0606030504020204" pitchFamily="34" charset="0"/>
              </a:rPr>
              <a:t>ECTS συνδέονται με τα προκαθορισμένα μαθησιακά αποτελέσματα </a:t>
            </a:r>
            <a:r>
              <a:rPr lang="el-GR" sz="2400" dirty="0">
                <a:latin typeface="Open Sans" panose="020B0606030504020204" pitchFamily="34" charset="0"/>
                <a:ea typeface="Open Sans" panose="020B0606030504020204" pitchFamily="34" charset="0"/>
                <a:cs typeface="Open Sans" panose="020B0606030504020204" pitchFamily="34" charset="0"/>
              </a:rPr>
              <a:t>(οδηγός σπουδών ΠΜΣ)</a:t>
            </a: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Υπάρχει </a:t>
            </a:r>
            <a:r>
              <a:rPr lang="el-GR" sz="2400" b="1" dirty="0">
                <a:latin typeface="Open Sans" panose="020B0606030504020204" pitchFamily="34" charset="0"/>
                <a:ea typeface="Open Sans" panose="020B0606030504020204" pitchFamily="34" charset="0"/>
                <a:cs typeface="Open Sans" panose="020B0606030504020204" pitchFamily="34" charset="0"/>
              </a:rPr>
              <a:t>πρόβλεψη για μερική φοίτηση </a:t>
            </a:r>
            <a:r>
              <a:rPr lang="el-GR" sz="2400" dirty="0">
                <a:latin typeface="Open Sans" panose="020B0606030504020204" pitchFamily="34" charset="0"/>
                <a:ea typeface="Open Sans" panose="020B0606030504020204" pitchFamily="34" charset="0"/>
                <a:cs typeface="Open Sans" panose="020B0606030504020204" pitchFamily="34" charset="0"/>
              </a:rPr>
              <a:t>καθώς και για ενίσχυση φοιτητών από ασθενέστερα οικονομικά στρώματα (Εστία, Σίτιση </a:t>
            </a:r>
            <a:r>
              <a:rPr lang="el-GR" sz="2400" dirty="0" err="1">
                <a:latin typeface="Open Sans" panose="020B0606030504020204" pitchFamily="34" charset="0"/>
                <a:ea typeface="Open Sans" panose="020B0606030504020204" pitchFamily="34" charset="0"/>
                <a:cs typeface="Open Sans" panose="020B0606030504020204" pitchFamily="34" charset="0"/>
              </a:rPr>
              <a:t>κλπ</a:t>
            </a:r>
            <a:r>
              <a:rPr lang="el-GR" sz="2400" dirty="0">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91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28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grpSp>
        <p:nvGrpSpPr>
          <p:cNvPr id="3" name="Group 3"/>
          <p:cNvGrpSpPr/>
          <p:nvPr/>
        </p:nvGrpSpPr>
        <p:grpSpPr>
          <a:xfrm>
            <a:off x="0" y="0"/>
            <a:ext cx="11430000" cy="10287000"/>
            <a:chOff x="0" y="0"/>
            <a:chExt cx="1789026" cy="2709333"/>
          </a:xfrm>
        </p:grpSpPr>
        <p:sp>
          <p:nvSpPr>
            <p:cNvPr id="4" name="Freeform 4"/>
            <p:cNvSpPr/>
            <p:nvPr/>
          </p:nvSpPr>
          <p:spPr>
            <a:xfrm>
              <a:off x="0" y="0"/>
              <a:ext cx="1789026" cy="2709333"/>
            </a:xfrm>
            <a:custGeom>
              <a:avLst/>
              <a:gdLst/>
              <a:ahLst/>
              <a:cxnLst/>
              <a:rect l="l" t="t" r="r" b="b"/>
              <a:pathLst>
                <a:path w="1789026" h="2709333">
                  <a:moveTo>
                    <a:pt x="0" y="0"/>
                  </a:moveTo>
                  <a:lnTo>
                    <a:pt x="1789026" y="0"/>
                  </a:lnTo>
                  <a:lnTo>
                    <a:pt x="1789026" y="2709333"/>
                  </a:lnTo>
                  <a:lnTo>
                    <a:pt x="0" y="2709333"/>
                  </a:lnTo>
                  <a:close/>
                </a:path>
              </a:pathLst>
            </a:custGeom>
            <a:solidFill>
              <a:srgbClr val="004AAD"/>
            </a:solidFill>
          </p:spPr>
          <p:txBody>
            <a:bodyPr/>
            <a:lstStyle/>
            <a:p>
              <a:endParaRPr lang="el-GR"/>
            </a:p>
          </p:txBody>
        </p:sp>
        <p:sp>
          <p:nvSpPr>
            <p:cNvPr id="5" name="TextBox 5"/>
            <p:cNvSpPr txBox="1"/>
            <p:nvPr/>
          </p:nvSpPr>
          <p:spPr>
            <a:xfrm>
              <a:off x="0" y="-47625"/>
              <a:ext cx="1789026" cy="275695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04800" y="144758"/>
            <a:ext cx="10515600" cy="846386"/>
          </a:xfrm>
          <a:prstGeom prst="rect">
            <a:avLst/>
          </a:prstGeom>
        </p:spPr>
        <p:txBody>
          <a:bodyPr wrap="square" lIns="0" tIns="0" rIns="0" bIns="0" rtlCol="0" anchor="t">
            <a:spAutoFit/>
          </a:bodyPr>
          <a:lstStyle/>
          <a:p>
            <a:pPr algn="l">
              <a:lnSpc>
                <a:spcPts val="6591"/>
              </a:lnSpc>
            </a:pPr>
            <a:r>
              <a:rPr lang="el-GR" sz="6000" b="1" dirty="0">
                <a:solidFill>
                  <a:srgbClr val="FFFFFF"/>
                </a:solidFill>
                <a:latin typeface="+mj-lt"/>
                <a:sym typeface="League Spartan"/>
              </a:rPr>
              <a:t>Κύρια</a:t>
            </a:r>
            <a:r>
              <a:rPr lang="el-GR" sz="6000" b="1" dirty="0">
                <a:solidFill>
                  <a:srgbClr val="FFFFFF"/>
                </a:solidFill>
                <a:latin typeface="+mj-lt"/>
                <a:ea typeface="League Spartan"/>
                <a:cs typeface="League Spartan"/>
                <a:sym typeface="League Spartan"/>
              </a:rPr>
              <a:t> σημεία παρουσίασης</a:t>
            </a:r>
            <a:endParaRPr lang="en-US" sz="6000" b="1" dirty="0">
              <a:solidFill>
                <a:srgbClr val="FFFFFF"/>
              </a:solidFill>
              <a:latin typeface="+mj-lt"/>
              <a:ea typeface="League Spartan"/>
              <a:cs typeface="League Spartan"/>
              <a:sym typeface="League Spartan"/>
            </a:endParaRPr>
          </a:p>
        </p:txBody>
      </p:sp>
      <p:sp>
        <p:nvSpPr>
          <p:cNvPr id="20" name="TextBox 19">
            <a:extLst>
              <a:ext uri="{FF2B5EF4-FFF2-40B4-BE49-F238E27FC236}">
                <a16:creationId xmlns:a16="http://schemas.microsoft.com/office/drawing/2014/main" id="{37BEF1FD-B54E-6184-49F0-A3F69FC987BB}"/>
              </a:ext>
            </a:extLst>
          </p:cNvPr>
          <p:cNvSpPr txBox="1"/>
          <p:nvPr/>
        </p:nvSpPr>
        <p:spPr>
          <a:xfrm>
            <a:off x="252795" y="1776476"/>
            <a:ext cx="11125200" cy="7725192"/>
          </a:xfrm>
          <a:prstGeom prst="rect">
            <a:avLst/>
          </a:prstGeom>
          <a:noFill/>
        </p:spPr>
        <p:txBody>
          <a:bodyPr wrap="square">
            <a:spAutoFit/>
          </a:bodyPr>
          <a:lstStyle/>
          <a:p>
            <a:pPr marL="571500" indent="-571500" rtl="0" fontAlgn="base">
              <a:buFont typeface="Arial" panose="020B0604020202020204" pitchFamily="34" charset="0"/>
              <a:buChar char="•"/>
            </a:pPr>
            <a:r>
              <a:rPr lang="el-GR" sz="4000" b="0" i="0" u="none" strike="noStrike" dirty="0">
                <a:solidFill>
                  <a:srgbClr val="FFFFFF"/>
                </a:solidFill>
                <a:effectLst/>
              </a:rPr>
              <a:t>Δομή του ΠΜΣ</a:t>
            </a:r>
          </a:p>
          <a:p>
            <a:pPr marL="571500" indent="-571500" rtl="0" fontAlgn="base">
              <a:buFont typeface="Arial" panose="020B0604020202020204" pitchFamily="34" charset="0"/>
              <a:buChar char="•"/>
            </a:pPr>
            <a:r>
              <a:rPr lang="el-GR" sz="4000" b="0" i="0" u="none" strike="noStrike" dirty="0">
                <a:solidFill>
                  <a:srgbClr val="FFFFFF"/>
                </a:solidFill>
                <a:effectLst/>
              </a:rPr>
              <a:t>Ακαδημαϊκή φυσιογνωμία και προσανατολισμός του ΠΜΣ</a:t>
            </a:r>
          </a:p>
          <a:p>
            <a:pPr marL="571500" indent="-571500" fontAlgn="base">
              <a:buFont typeface="Arial" panose="020B0604020202020204" pitchFamily="34" charset="0"/>
              <a:buChar char="•"/>
            </a:pPr>
            <a:r>
              <a:rPr lang="el-GR" sz="4000" dirty="0">
                <a:solidFill>
                  <a:srgbClr val="FFFFFF"/>
                </a:solidFill>
              </a:rPr>
              <a:t>Πολιτική Διασφάλισης Ποιότητας</a:t>
            </a:r>
          </a:p>
          <a:p>
            <a:pPr marL="571500" indent="-571500" fontAlgn="base">
              <a:buFont typeface="Arial" panose="020B0604020202020204" pitchFamily="34" charset="0"/>
              <a:buChar char="•"/>
            </a:pPr>
            <a:r>
              <a:rPr lang="el-GR" sz="4000" dirty="0">
                <a:solidFill>
                  <a:srgbClr val="FFFFFF"/>
                </a:solidFill>
              </a:rPr>
              <a:t>Πρόγραμμα Σπουδών</a:t>
            </a:r>
          </a:p>
          <a:p>
            <a:pPr marL="571500" indent="-571500" fontAlgn="base">
              <a:buFont typeface="Arial" panose="020B0604020202020204" pitchFamily="34" charset="0"/>
              <a:buChar char="•"/>
            </a:pPr>
            <a:r>
              <a:rPr lang="el-GR" sz="4000" dirty="0">
                <a:solidFill>
                  <a:srgbClr val="FFFFFF"/>
                </a:solidFill>
              </a:rPr>
              <a:t>Ερευνητική Δραστηριότητα &amp; Αντικείμενα του διδακτικού προσωπικού του ΠΜΣ</a:t>
            </a:r>
          </a:p>
          <a:p>
            <a:pPr marL="571500" indent="-571500" fontAlgn="base">
              <a:buFont typeface="Arial" panose="020B0604020202020204" pitchFamily="34" charset="0"/>
              <a:buChar char="•"/>
            </a:pPr>
            <a:r>
              <a:rPr lang="el-GR" sz="4000" dirty="0">
                <a:solidFill>
                  <a:srgbClr val="FFFFFF"/>
                </a:solidFill>
              </a:rPr>
              <a:t>Στοιχεία σκοπιμότητας και βιωσιμότητας</a:t>
            </a:r>
          </a:p>
          <a:p>
            <a:pPr marL="571500" indent="-571500" fontAlgn="base">
              <a:buFont typeface="Arial" panose="020B0604020202020204" pitchFamily="34" charset="0"/>
              <a:buChar char="•"/>
            </a:pPr>
            <a:r>
              <a:rPr lang="el-GR" sz="4000" dirty="0">
                <a:solidFill>
                  <a:srgbClr val="FFFFFF"/>
                </a:solidFill>
              </a:rPr>
              <a:t>Ακαδημαϊκές - Κοινωνικές Δράσεις στο πλαίσιο του ΠΜΣ</a:t>
            </a:r>
          </a:p>
          <a:p>
            <a:pPr marL="1028700" lvl="1" indent="-571500" fontAlgn="base">
              <a:buFont typeface="Arial" panose="020B0604020202020204" pitchFamily="34" charset="0"/>
              <a:buChar char="•"/>
            </a:pPr>
            <a:r>
              <a:rPr lang="el-GR" sz="3200" dirty="0">
                <a:solidFill>
                  <a:srgbClr val="FFFFFF"/>
                </a:solidFill>
              </a:rPr>
              <a:t>Πρακτική Άσκηση</a:t>
            </a:r>
          </a:p>
          <a:p>
            <a:pPr marL="1028700" lvl="1" indent="-571500" fontAlgn="base">
              <a:buFont typeface="Arial" panose="020B0604020202020204" pitchFamily="34" charset="0"/>
              <a:buChar char="•"/>
            </a:pPr>
            <a:r>
              <a:rPr lang="el-GR" sz="3200" dirty="0">
                <a:solidFill>
                  <a:srgbClr val="FFFFFF"/>
                </a:solidFill>
              </a:rPr>
              <a:t>Κινητικότητα</a:t>
            </a:r>
            <a:endParaRPr lang="en-US" sz="3200" dirty="0">
              <a:solidFill>
                <a:srgbClr val="FFFFFF"/>
              </a:solidFill>
            </a:endParaRPr>
          </a:p>
          <a:p>
            <a:pPr marL="1028700" lvl="1" indent="-571500" fontAlgn="base">
              <a:buFont typeface="Arial" panose="020B0604020202020204" pitchFamily="34" charset="0"/>
              <a:buChar char="•"/>
            </a:pPr>
            <a:r>
              <a:rPr lang="el-GR" sz="3200" dirty="0">
                <a:solidFill>
                  <a:srgbClr val="FFFFFF"/>
                </a:solidFill>
              </a:rPr>
              <a:t>Συνεργασίες με φορείς</a:t>
            </a:r>
          </a:p>
        </p:txBody>
      </p:sp>
      <p:grpSp>
        <p:nvGrpSpPr>
          <p:cNvPr id="21" name="Group 6">
            <a:extLst>
              <a:ext uri="{FF2B5EF4-FFF2-40B4-BE49-F238E27FC236}">
                <a16:creationId xmlns:a16="http://schemas.microsoft.com/office/drawing/2014/main" id="{611C2BB4-78AE-BBDB-0631-7FD740F88743}"/>
              </a:ext>
            </a:extLst>
          </p:cNvPr>
          <p:cNvGrpSpPr>
            <a:grpSpLocks noChangeAspect="1"/>
          </p:cNvGrpSpPr>
          <p:nvPr/>
        </p:nvGrpSpPr>
        <p:grpSpPr>
          <a:xfrm>
            <a:off x="11740619" y="151163"/>
            <a:ext cx="5246370" cy="5246370"/>
            <a:chOff x="0" y="0"/>
            <a:chExt cx="6350000" cy="6350000"/>
          </a:xfrm>
        </p:grpSpPr>
        <p:sp>
          <p:nvSpPr>
            <p:cNvPr id="22" name="Freeform 7">
              <a:extLst>
                <a:ext uri="{FF2B5EF4-FFF2-40B4-BE49-F238E27FC236}">
                  <a16:creationId xmlns:a16="http://schemas.microsoft.com/office/drawing/2014/main" id="{C8A420FF-48CC-4966-784F-E3892FD5D45B}"/>
                </a:ext>
              </a:extLst>
            </p:cNvPr>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004AAD"/>
            </a:solidFill>
          </p:spPr>
          <p:txBody>
            <a:bodyPr/>
            <a:lstStyle/>
            <a:p>
              <a:endParaRPr lang="el-GR"/>
            </a:p>
          </p:txBody>
        </p:sp>
        <p:sp>
          <p:nvSpPr>
            <p:cNvPr id="23" name="Freeform 8">
              <a:extLst>
                <a:ext uri="{FF2B5EF4-FFF2-40B4-BE49-F238E27FC236}">
                  <a16:creationId xmlns:a16="http://schemas.microsoft.com/office/drawing/2014/main" id="{69DA575C-7459-E42C-9F35-07C0F402A198}"/>
                </a:ext>
              </a:extLst>
            </p:cNvPr>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el-GR" dirty="0"/>
            </a:p>
          </p:txBody>
        </p:sp>
      </p:grpSp>
      <p:grpSp>
        <p:nvGrpSpPr>
          <p:cNvPr id="24" name="Group 9">
            <a:extLst>
              <a:ext uri="{FF2B5EF4-FFF2-40B4-BE49-F238E27FC236}">
                <a16:creationId xmlns:a16="http://schemas.microsoft.com/office/drawing/2014/main" id="{AE62B566-174E-E31B-B06A-3ABEBCEF6FE6}"/>
              </a:ext>
            </a:extLst>
          </p:cNvPr>
          <p:cNvGrpSpPr>
            <a:grpSpLocks noChangeAspect="1"/>
          </p:cNvGrpSpPr>
          <p:nvPr/>
        </p:nvGrpSpPr>
        <p:grpSpPr>
          <a:xfrm>
            <a:off x="12496800" y="5589072"/>
            <a:ext cx="4648200" cy="4648200"/>
            <a:chOff x="0" y="0"/>
            <a:chExt cx="6350000" cy="6350000"/>
          </a:xfrm>
        </p:grpSpPr>
        <p:sp>
          <p:nvSpPr>
            <p:cNvPr id="25" name="Freeform 10">
              <a:extLst>
                <a:ext uri="{FF2B5EF4-FFF2-40B4-BE49-F238E27FC236}">
                  <a16:creationId xmlns:a16="http://schemas.microsoft.com/office/drawing/2014/main" id="{C5608A6A-F5E7-3991-529A-F9388AE12682}"/>
                </a:ext>
              </a:extLst>
            </p:cNvPr>
            <p:cNvSpPr/>
            <p:nvPr/>
          </p:nvSpPr>
          <p:spPr>
            <a:xfrm>
              <a:off x="0" y="0"/>
              <a:ext cx="6350000" cy="6350000"/>
            </a:xfrm>
            <a:custGeom>
              <a:avLst/>
              <a:gdLst/>
              <a:ahLst/>
              <a:cxnLst/>
              <a:rect l="l" t="t" r="r" b="b"/>
              <a:pathLst>
                <a:path w="6350000" h="635000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000000"/>
            </a:solidFill>
          </p:spPr>
          <p:txBody>
            <a:bodyPr/>
            <a:lstStyle/>
            <a:p>
              <a:endParaRPr lang="el-GR"/>
            </a:p>
          </p:txBody>
        </p:sp>
        <p:sp>
          <p:nvSpPr>
            <p:cNvPr id="26" name="Freeform 11">
              <a:extLst>
                <a:ext uri="{FF2B5EF4-FFF2-40B4-BE49-F238E27FC236}">
                  <a16:creationId xmlns:a16="http://schemas.microsoft.com/office/drawing/2014/main" id="{D46F6576-D96F-4277-415E-C06E22AFC472}"/>
                </a:ext>
              </a:extLst>
            </p:cNvPr>
            <p:cNvSpPr/>
            <p:nvPr/>
          </p:nvSpPr>
          <p:spPr>
            <a:xfrm>
              <a:off x="199010" y="359986"/>
              <a:ext cx="5898640" cy="5630028"/>
            </a:xfrm>
            <a:custGeom>
              <a:avLst/>
              <a:gdLst/>
              <a:ahLst/>
              <a:cxnLst/>
              <a:rect l="l" t="t" r="r" b="b"/>
              <a:pathLst>
                <a:path w="5898640" h="5630028">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el-GR"/>
            </a:p>
          </p:txBody>
        </p:sp>
      </p:grpSp>
      <p:pic>
        <p:nvPicPr>
          <p:cNvPr id="1028" name="Picture 4" descr="Τμήμα Γεωλογίας Σχολή Θετικών Επιστημών - Τμήμα Γεωλογίας Σχολή Θετικών  Επιστημών, Department of Geology, University of Patras">
            <a:extLst>
              <a:ext uri="{FF2B5EF4-FFF2-40B4-BE49-F238E27FC236}">
                <a16:creationId xmlns:a16="http://schemas.microsoft.com/office/drawing/2014/main" id="{F04E8629-1EDE-5574-3DEF-71E316E50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2286" y="468625"/>
            <a:ext cx="4643037" cy="46313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Τμήμα Γεωλογίας Σχολή Θετικών Επιστημών - Τμήμα Γεωλογίας Σχολή Θετικών  Επιστημών, Department of Geology, University of Patras">
            <a:extLst>
              <a:ext uri="{FF2B5EF4-FFF2-40B4-BE49-F238E27FC236}">
                <a16:creationId xmlns:a16="http://schemas.microsoft.com/office/drawing/2014/main" id="{80CE1DF3-1CAF-AA82-6AD7-67F330B7D3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47176" y="5877446"/>
            <a:ext cx="4108401" cy="41211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FAD5-86D7-66F3-DD10-8BED367C981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33ED86E-B31A-1532-70FE-BEB7727BE8AD}"/>
              </a:ext>
            </a:extLst>
          </p:cNvPr>
          <p:cNvSpPr/>
          <p:nvPr/>
        </p:nvSpPr>
        <p:spPr>
          <a:xfrm>
            <a:off x="7104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AB46986C-8256-5376-8470-5778C793B20B}"/>
              </a:ext>
            </a:extLst>
          </p:cNvPr>
          <p:cNvSpPr txBox="1"/>
          <p:nvPr/>
        </p:nvSpPr>
        <p:spPr>
          <a:xfrm>
            <a:off x="291811" y="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Πρόγραμμα Σπουδών - Μαθησιακά Αποτελέσματα </a:t>
            </a:r>
            <a:endParaRPr lang="en-US" sz="5400" b="1" dirty="0">
              <a:solidFill>
                <a:srgbClr val="004AAD"/>
              </a:solidFill>
              <a:latin typeface="League Spartan"/>
              <a:ea typeface="League Spartan"/>
              <a:cs typeface="League Spartan"/>
              <a:sym typeface="League Spartan"/>
            </a:endParaRPr>
          </a:p>
        </p:txBody>
      </p:sp>
      <p:sp>
        <p:nvSpPr>
          <p:cNvPr id="13" name="TextBox 13">
            <a:extLst>
              <a:ext uri="{FF2B5EF4-FFF2-40B4-BE49-F238E27FC236}">
                <a16:creationId xmlns:a16="http://schemas.microsoft.com/office/drawing/2014/main" id="{6AF43F14-1832-D71E-95BC-4E4AC80244B6}"/>
              </a:ext>
            </a:extLst>
          </p:cNvPr>
          <p:cNvSpPr txBox="1"/>
          <p:nvPr/>
        </p:nvSpPr>
        <p:spPr>
          <a:xfrm>
            <a:off x="206066" y="1181100"/>
            <a:ext cx="7947334" cy="8328498"/>
          </a:xfrm>
          <a:prstGeom prst="rect">
            <a:avLst/>
          </a:prstGeom>
        </p:spPr>
        <p:txBody>
          <a:bodyPr wrap="square" lIns="0" tIns="0" rIns="0" bIns="0" rtlCol="0" anchor="t">
            <a:spAutoFit/>
          </a:bodyPr>
          <a:lstStyle/>
          <a:p>
            <a:pPr marL="342900" indent="-342900">
              <a:lnSpc>
                <a:spcPts val="3107"/>
              </a:lnSpc>
              <a:spcBef>
                <a:spcPct val="0"/>
              </a:spcBef>
              <a:buFont typeface="Arial" panose="020B0604020202020204" pitchFamily="34" charset="0"/>
              <a:buChar char="•"/>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Τα προσδοκώμενα Μαθησιακά Αποτελέσματα του </a:t>
            </a:r>
            <a:r>
              <a:rPr lang="el-GR" sz="2400"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ΠΜΣ Εφαρμοσμένες </a:t>
            </a:r>
            <a:r>
              <a:rPr lang="el-GR" sz="2400" u="sng"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Γεωεπιστήμες</a:t>
            </a:r>
            <a:r>
              <a:rPr lang="el-GR" sz="2400"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καθορίζονται με βάση το Ευρωπαϊκό και το Εθνικό Πλαίσιο Προσόντων (EQF,NQF), και τους Περιγραφικούς Δείκτες του Δουβλίνου (</a:t>
            </a:r>
            <a:r>
              <a:rPr lang="el-GR" sz="2400"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Dublin</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a:t>
            </a:r>
            <a:r>
              <a:rPr lang="el-GR" sz="2400"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Descriptors</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για το επίπεδο 7. </a:t>
            </a:r>
          </a:p>
          <a:p>
            <a:pPr marL="342900" indent="-342900">
              <a:lnSpc>
                <a:spcPts val="3107"/>
              </a:lnSpc>
              <a:spcBef>
                <a:spcPct val="0"/>
              </a:spcBef>
              <a:buFont typeface="Arial" panose="020B0604020202020204" pitchFamily="34" charset="0"/>
              <a:buChar char="•"/>
            </a:pPr>
            <a:endPar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3107"/>
              </a:lnSpc>
              <a:spcBef>
                <a:spcPct val="0"/>
              </a:spcBef>
              <a:buFont typeface="Arial" panose="020B0604020202020204" pitchFamily="34" charset="0"/>
              <a:buChar char="•"/>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Τα μαθησιακά αποτελέσματα ομαδοποιούνται στις ακόλουθες κατηγορίες: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γνώση, κατανόηση, εφαρμογή, ανάλυση, σύνθεση και αξιολόγηση </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ενώ η επίτευξή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τους ελέγχεται μέσα από τις επιδόσεις των φοιτητών</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στα θέματα των τελικών και επαναληπτικών εξετάσεων.</a:t>
            </a:r>
          </a:p>
          <a:p>
            <a:pPr marL="342900" indent="-342900">
              <a:lnSpc>
                <a:spcPts val="3107"/>
              </a:lnSpc>
              <a:spcBef>
                <a:spcPct val="0"/>
              </a:spcBef>
              <a:buFont typeface="Arial" panose="020B0604020202020204" pitchFamily="34" charset="0"/>
              <a:buChar char="•"/>
            </a:pPr>
            <a:endPar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a:p>
            <a:pPr marL="342900" indent="-342900">
              <a:lnSpc>
                <a:spcPts val="3107"/>
              </a:lnSpc>
              <a:spcBef>
                <a:spcPct val="0"/>
              </a:spcBef>
              <a:buFont typeface="Arial" panose="020B0604020202020204" pitchFamily="34" charset="0"/>
              <a:buChar char="•"/>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Κατά την εφαρμογή του προγράμματος, αξιολογείται ο βαθμός επίτευξής τους με τα κατάλληλα εργαλεία και η ανατροφοδότηση της μαθησιακής διαδικασίας. Τα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Μαθησιακά αποτελέσματα είναι μετρήσιμα και δηλώνουν τι αναμένεται ο φοιτητής να είναι ικανός να κάνει</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όταν ολοκληρώσει επιτυχώς ένα μάθημα ή και ένα ολόκληρο Πρόγραμμα Σπουδών. </a:t>
            </a:r>
          </a:p>
        </p:txBody>
      </p:sp>
      <p:sp>
        <p:nvSpPr>
          <p:cNvPr id="16" name="TextBox 15">
            <a:extLst>
              <a:ext uri="{FF2B5EF4-FFF2-40B4-BE49-F238E27FC236}">
                <a16:creationId xmlns:a16="http://schemas.microsoft.com/office/drawing/2014/main" id="{0B091CD5-0101-D87F-5D90-7DE70BB0B17F}"/>
              </a:ext>
            </a:extLst>
          </p:cNvPr>
          <p:cNvSpPr txBox="1"/>
          <p:nvPr/>
        </p:nvSpPr>
        <p:spPr>
          <a:xfrm>
            <a:off x="8558656" y="1051866"/>
            <a:ext cx="9395134" cy="8956298"/>
          </a:xfrm>
          <a:prstGeom prst="rect">
            <a:avLst/>
          </a:prstGeom>
          <a:noFill/>
        </p:spPr>
        <p:txBody>
          <a:bodyPr wrap="square">
            <a:spAutoFit/>
          </a:bodyPr>
          <a:lstStyle/>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Ο μεταπτυχιακός φοιτητής με την ολοκλήρωση του προγράμματος αναμένεται</a:t>
            </a:r>
            <a:r>
              <a:rPr lang="el-GR" sz="2400" b="1" dirty="0">
                <a:latin typeface="Open Sans" panose="020B0606030504020204" pitchFamily="34" charset="0"/>
                <a:ea typeface="Open Sans" panose="020B0606030504020204" pitchFamily="34" charset="0"/>
                <a:cs typeface="Open Sans" panose="020B0606030504020204" pitchFamily="34" charset="0"/>
              </a:rPr>
              <a:t> να διαθέτει εξειδικευμένες γνώσεις</a:t>
            </a:r>
            <a:r>
              <a:rPr lang="el-GR" sz="2400" dirty="0">
                <a:latin typeface="Open Sans" panose="020B0606030504020204" pitchFamily="34" charset="0"/>
                <a:ea typeface="Open Sans" panose="020B0606030504020204" pitchFamily="34" charset="0"/>
                <a:cs typeface="Open Sans" panose="020B0606030504020204" pitchFamily="34" charset="0"/>
              </a:rPr>
              <a:t>, ορισμένες από τις οποίες είναι γνώσεις αιχμής, στον τομέα εργασίας οι οποίες αποτελούν τη βάση για πρωτότυπη σκέψη.</a:t>
            </a:r>
          </a:p>
          <a:p>
            <a:pPr marL="342900" indent="-342900">
              <a:buFont typeface="Arial" panose="020B0604020202020204" pitchFamily="34" charset="0"/>
              <a:buChar char="•"/>
            </a:pP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Αναμένεται να </a:t>
            </a:r>
            <a:r>
              <a:rPr lang="el-GR" sz="2400" b="1" dirty="0">
                <a:latin typeface="Open Sans" panose="020B0606030504020204" pitchFamily="34" charset="0"/>
                <a:ea typeface="Open Sans" panose="020B0606030504020204" pitchFamily="34" charset="0"/>
                <a:cs typeface="Open Sans" panose="020B0606030504020204" pitchFamily="34" charset="0"/>
              </a:rPr>
              <a:t>έχει κριτική συνείδηση των γνωστικών ζητημάτων του πεδίου των </a:t>
            </a:r>
            <a:r>
              <a:rPr lang="el-GR" sz="2400" b="1" dirty="0" err="1">
                <a:latin typeface="Open Sans" panose="020B0606030504020204" pitchFamily="34" charset="0"/>
                <a:ea typeface="Open Sans" panose="020B0606030504020204" pitchFamily="34" charset="0"/>
                <a:cs typeface="Open Sans" panose="020B0606030504020204" pitchFamily="34" charset="0"/>
              </a:rPr>
              <a:t>Γεωεπιστημών</a:t>
            </a:r>
            <a:r>
              <a:rPr lang="el-GR" sz="2400" dirty="0">
                <a:latin typeface="Open Sans" panose="020B0606030504020204" pitchFamily="34" charset="0"/>
                <a:ea typeface="Open Sans" panose="020B0606030504020204" pitchFamily="34" charset="0"/>
                <a:cs typeface="Open Sans" panose="020B0606030504020204" pitchFamily="34" charset="0"/>
              </a:rPr>
              <a:t> και να διαχειρίζεται και να μετασχηματίζει πολύπλοκα και απρόβλεπτα προβλήματα, τα οποία απαιτούν νέες στρατηγικές προσεγγίσεις.</a:t>
            </a:r>
          </a:p>
          <a:p>
            <a:pPr marL="342900" indent="-342900">
              <a:buFont typeface="Arial" panose="020B0604020202020204" pitchFamily="34" charset="0"/>
              <a:buChar char="•"/>
            </a:pP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Θα πρέπει να μπορεί </a:t>
            </a:r>
            <a:r>
              <a:rPr lang="el-GR" sz="2400" b="1" dirty="0">
                <a:latin typeface="Open Sans" panose="020B0606030504020204" pitchFamily="34" charset="0"/>
                <a:ea typeface="Open Sans" panose="020B0606030504020204" pitchFamily="34" charset="0"/>
                <a:cs typeface="Open Sans" panose="020B0606030504020204" pitchFamily="34" charset="0"/>
              </a:rPr>
              <a:t>να αναλάβει την ευθύνη συμβολής στην επαγγελματική γνώση και πρακτική </a:t>
            </a:r>
            <a:r>
              <a:rPr lang="el-GR" sz="2400" dirty="0">
                <a:latin typeface="Open Sans" panose="020B0606030504020204" pitchFamily="34" charset="0"/>
                <a:ea typeface="Open Sans" panose="020B0606030504020204" pitchFamily="34" charset="0"/>
                <a:cs typeface="Open Sans" panose="020B0606030504020204" pitchFamily="34" charset="0"/>
              </a:rPr>
              <a:t>καθώς και στην αξιολόγηση της απόδοσης ομάδων με στρατηγικό ρόλο στο πεδίο αυτό.</a:t>
            </a:r>
          </a:p>
          <a:p>
            <a:pPr marL="342900" indent="-342900">
              <a:buFont typeface="Arial" panose="020B0604020202020204" pitchFamily="34" charset="0"/>
              <a:buChar char="•"/>
            </a:pP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Τα μαθήματα που περιλαμβάνονται στο πρόγραμμα σπουδών δεν είναι όλα με ίσο φορτίο και ίδιας βαρύτητας. Ο τρόπος αξιολόγησης των μαθησιακών αποτελεσμάτων σε όλα τα μαθήματα περιλαμβάνει ένα μεικτό σύστημα σύντομων </a:t>
            </a:r>
            <a:r>
              <a:rPr lang="el-GR" sz="2400" b="1" dirty="0">
                <a:latin typeface="Open Sans" panose="020B0606030504020204" pitchFamily="34" charset="0"/>
                <a:ea typeface="Open Sans" panose="020B0606030504020204" pitchFamily="34" charset="0"/>
                <a:cs typeface="Open Sans" panose="020B0606030504020204" pitchFamily="34" charset="0"/>
              </a:rPr>
              <a:t>τεστ</a:t>
            </a:r>
            <a:r>
              <a:rPr lang="el-GR" sz="2400" dirty="0">
                <a:latin typeface="Open Sans" panose="020B0606030504020204" pitchFamily="34" charset="0"/>
                <a:ea typeface="Open Sans" panose="020B0606030504020204" pitchFamily="34" charset="0"/>
                <a:cs typeface="Open Sans" panose="020B0606030504020204" pitchFamily="34" charset="0"/>
              </a:rPr>
              <a:t>, </a:t>
            </a:r>
            <a:r>
              <a:rPr lang="el-GR" sz="2400" b="1" dirty="0">
                <a:latin typeface="Open Sans" panose="020B0606030504020204" pitchFamily="34" charset="0"/>
                <a:ea typeface="Open Sans" panose="020B0606030504020204" pitchFamily="34" charset="0"/>
                <a:cs typeface="Open Sans" panose="020B0606030504020204" pitchFamily="34" charset="0"/>
              </a:rPr>
              <a:t>συγγραφής εργασιών </a:t>
            </a:r>
            <a:r>
              <a:rPr lang="el-GR" sz="2400" dirty="0">
                <a:latin typeface="Open Sans" panose="020B0606030504020204" pitchFamily="34" charset="0"/>
                <a:ea typeface="Open Sans" panose="020B0606030504020204" pitchFamily="34" charset="0"/>
                <a:cs typeface="Open Sans" panose="020B0606030504020204" pitchFamily="34" charset="0"/>
              </a:rPr>
              <a:t>σε καινοτόμα αντικείμενα, οι οποίες απαιτούν πρωτότυπη και κριτική σκέψη, καθοδηγούμενες </a:t>
            </a:r>
            <a:r>
              <a:rPr lang="el-GR" sz="2400" b="1" dirty="0">
                <a:latin typeface="Open Sans" panose="020B0606030504020204" pitchFamily="34" charset="0"/>
                <a:ea typeface="Open Sans" panose="020B0606030504020204" pitchFamily="34" charset="0"/>
                <a:cs typeface="Open Sans" panose="020B0606030504020204" pitchFamily="34" charset="0"/>
              </a:rPr>
              <a:t>ομαδικές εργασίες </a:t>
            </a:r>
            <a:r>
              <a:rPr lang="el-GR" sz="2400" dirty="0">
                <a:latin typeface="Open Sans" panose="020B0606030504020204" pitchFamily="34" charset="0"/>
                <a:ea typeface="Open Sans" panose="020B0606030504020204" pitchFamily="34" charset="0"/>
                <a:cs typeface="Open Sans" panose="020B0606030504020204" pitchFamily="34" charset="0"/>
              </a:rPr>
              <a:t>επίλυσης τυπικών προβλημάτων.</a:t>
            </a:r>
          </a:p>
        </p:txBody>
      </p:sp>
    </p:spTree>
    <p:extLst>
      <p:ext uri="{BB962C8B-B14F-4D97-AF65-F5344CB8AC3E}">
        <p14:creationId xmlns:p14="http://schemas.microsoft.com/office/powerpoint/2010/main" val="405941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04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p:cNvSpPr txBox="1"/>
          <p:nvPr/>
        </p:nvSpPr>
        <p:spPr>
          <a:xfrm>
            <a:off x="291811" y="0"/>
            <a:ext cx="17526000" cy="1980670"/>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Ερευνητική Δραστηριότητα και Αντικείμενα του Διδακτικού Προσωπικού </a:t>
            </a:r>
            <a:endParaRPr lang="en-US" sz="5400" b="1" dirty="0">
              <a:solidFill>
                <a:srgbClr val="004AAD"/>
              </a:solidFill>
              <a:latin typeface="League Spartan"/>
              <a:ea typeface="League Spartan"/>
              <a:cs typeface="League Spartan"/>
              <a:sym typeface="League Spartan"/>
            </a:endParaRPr>
          </a:p>
        </p:txBody>
      </p:sp>
      <p:sp>
        <p:nvSpPr>
          <p:cNvPr id="13" name="TextBox 13"/>
          <p:cNvSpPr txBox="1"/>
          <p:nvPr/>
        </p:nvSpPr>
        <p:spPr>
          <a:xfrm>
            <a:off x="277297" y="2171700"/>
            <a:ext cx="7785389" cy="7533409"/>
          </a:xfrm>
          <a:prstGeom prst="rect">
            <a:avLst/>
          </a:prstGeom>
        </p:spPr>
        <p:txBody>
          <a:bodyPr wrap="square" lIns="0" tIns="0" rIns="0" bIns="0" rtlCol="0" anchor="t">
            <a:spAutoFit/>
          </a:bodyPr>
          <a:lstStyle/>
          <a:p>
            <a:pPr algn="ctr">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Το ΠΜΣ </a:t>
            </a:r>
            <a:r>
              <a:rPr lang="el-GR" sz="2400"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προγραμματίζεται να απασχολεί </a:t>
            </a:r>
            <a:r>
              <a:rPr lang="el-GR" sz="2400" b="1" u="sng"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42 συνολικά διδάσκοντες</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οι οποίοι θα είναι των κατηγοριών,</a:t>
            </a:r>
          </a:p>
          <a:p>
            <a:pPr algn="ctr">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a:t>
            </a:r>
          </a:p>
          <a:p>
            <a:pPr marL="363538" indent="-363538">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α</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μέλη Διδακτικού Ερευνητικού Προσωπικού (Δ.Ε.Π.),  </a:t>
            </a:r>
            <a:r>
              <a:rPr lang="el-GR" sz="2400" dirty="0">
                <a:latin typeface="Open Sans" panose="020B0606030504020204" pitchFamily="34" charset="0"/>
                <a:ea typeface="Open Sans" panose="020B0606030504020204" pitchFamily="34" charset="0"/>
                <a:cs typeface="Open Sans" panose="020B0606030504020204" pitchFamily="34" charset="0"/>
                <a:sym typeface="Poppins"/>
              </a:rPr>
              <a:t>Εργαστηριακού Διδακτικού Προσωπικού (Ε.ΔΙ.Π.) </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του Τμήματος ή άλλων Τμημάτων του ίδιου ή άλλου Ανώτατου Εκπαιδευτικού Ιδρύματος (Α.Ε.Ι.), με πρόσθετη απασχόληση πέραν των νόμιμων υποχρεώσεών τους, </a:t>
            </a:r>
          </a:p>
          <a:p>
            <a:pPr marL="363538" indent="-363538">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β)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ομότιμοι Καθηγητές ή </a:t>
            </a:r>
            <a:r>
              <a:rPr lang="el-GR" sz="2400" b="1"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αφυπηρετήσαντα</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μέλη Δ.Ε.Π</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του Τμήματος ή άλλων Τμημάτων του ιδίου ή άλλου Α.Ε.Ι., </a:t>
            </a:r>
          </a:p>
          <a:p>
            <a:pPr marL="363538" indent="-363538">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γ)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συνεργαζόμενοι καθηγητές</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a:t>
            </a:r>
          </a:p>
          <a:p>
            <a:pPr marL="363538" indent="-363538">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δ)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επισκέπτες καθηγητές ή επισκέπτες ερευνητές</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a:t>
            </a:r>
          </a:p>
          <a:p>
            <a:pPr marL="363538" indent="-363538">
              <a:lnSpc>
                <a:spcPts val="3107"/>
              </a:lnSpc>
              <a:spcBef>
                <a:spcPct val="0"/>
              </a:spcBef>
            </a:pP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ε) </a:t>
            </a:r>
            <a:r>
              <a:rPr lang="el-GR" sz="2400"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ερευνητές και ειδικοί λειτουργικοί επιστήμονες ερευνητικών και τεχνολογικών φορέων, </a:t>
            </a:r>
            <a:r>
              <a:rPr lang="el-GR"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οι οποίοι διαθέτουν εξειδικευμένες γνώσεις και σχετική εμπειρία στο γνωστικό αντικείμενο του ΠΜΣ.</a:t>
            </a:r>
            <a:endParaRPr lang="en-US" sz="2400"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16" name="TextBox 15">
            <a:extLst>
              <a:ext uri="{FF2B5EF4-FFF2-40B4-BE49-F238E27FC236}">
                <a16:creationId xmlns:a16="http://schemas.microsoft.com/office/drawing/2014/main" id="{92EAF85C-6FA1-3499-C841-150819D7CACB}"/>
              </a:ext>
            </a:extLst>
          </p:cNvPr>
          <p:cNvSpPr txBox="1"/>
          <p:nvPr/>
        </p:nvSpPr>
        <p:spPr>
          <a:xfrm>
            <a:off x="8689482" y="1790700"/>
            <a:ext cx="9669564" cy="7294305"/>
          </a:xfrm>
          <a:prstGeom prst="rect">
            <a:avLst/>
          </a:prstGeom>
          <a:noFill/>
        </p:spPr>
        <p:txBody>
          <a:bodyPr wrap="square">
            <a:spAutoFit/>
          </a:bodyPr>
          <a:lstStyle/>
          <a:p>
            <a:endParaRPr lang="el-GR" dirty="0">
              <a:latin typeface="Open Sans" panose="020B0606030504020204" pitchFamily="34" charset="0"/>
              <a:ea typeface="Open Sans" panose="020B0606030504020204" pitchFamily="34" charset="0"/>
              <a:cs typeface="Open Sans" panose="020B0606030504020204" pitchFamily="34" charset="0"/>
            </a:endParaRPr>
          </a:p>
          <a:p>
            <a:endParaRPr lang="el-GR" dirty="0">
              <a:latin typeface="Open Sans" panose="020B0606030504020204" pitchFamily="34" charset="0"/>
              <a:ea typeface="Open Sans" panose="020B0606030504020204" pitchFamily="34" charset="0"/>
              <a:cs typeface="Open Sans" panose="020B0606030504020204" pitchFamily="34" charset="0"/>
            </a:endParaRPr>
          </a:p>
          <a:p>
            <a:r>
              <a:rPr lang="el-GR" sz="2400" b="1" dirty="0">
                <a:latin typeface="Open Sans" panose="020B0606030504020204" pitchFamily="34" charset="0"/>
                <a:ea typeface="Open Sans" panose="020B0606030504020204" pitchFamily="34" charset="0"/>
                <a:cs typeface="Open Sans" panose="020B0606030504020204" pitchFamily="34" charset="0"/>
              </a:rPr>
              <a:t>Τα Ερευνητικά Αντικείμενα των μελών ΔΕΠ/ΕΔΙΠ του Τμήματος καλύπτουν, σε πολύ μεγάλο ποσοστό, τα προσφερόμενα μαθήματα του ΠΜΣ, ενδεικτικά αναφέρονται μερικά ερευνητικά αντικείμενα του μελών του Τμήματος</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r>
              <a:rPr lang="el-GR" sz="2400" dirty="0">
                <a:latin typeface="Open Sans" panose="020B0606030504020204" pitchFamily="34" charset="0"/>
                <a:ea typeface="Open Sans" panose="020B0606030504020204" pitchFamily="34" charset="0"/>
                <a:cs typeface="Open Sans" panose="020B0606030504020204" pitchFamily="34" charset="0"/>
              </a:rPr>
              <a:t>Τεχνική Γεωλογία, Υδρογεωλογία – </a:t>
            </a:r>
            <a:r>
              <a:rPr lang="el-GR" sz="2400" dirty="0" err="1">
                <a:latin typeface="Open Sans" panose="020B0606030504020204" pitchFamily="34" charset="0"/>
                <a:ea typeface="Open Sans" panose="020B0606030504020204" pitchFamily="34" charset="0"/>
                <a:cs typeface="Open Sans" panose="020B0606030504020204" pitchFamily="34" charset="0"/>
              </a:rPr>
              <a:t>Υδροχημεία</a:t>
            </a:r>
            <a:r>
              <a:rPr lang="el-GR" sz="2400" dirty="0">
                <a:latin typeface="Open Sans" panose="020B0606030504020204" pitchFamily="34" charset="0"/>
                <a:ea typeface="Open Sans" panose="020B0606030504020204" pitchFamily="34" charset="0"/>
                <a:cs typeface="Open Sans" panose="020B0606030504020204" pitchFamily="34" charset="0"/>
              </a:rPr>
              <a:t>, Διαχείριση Υδατικών Πόρων με έμφαση στα Υπόγεια Ύδατα, Γεωδαισία με εφαρμογές στη Γεωλογία, Παλαιοντολογία – Στρωματογραφία, Κοιτασματολογία,  </a:t>
            </a:r>
            <a:r>
              <a:rPr lang="el-GR" sz="2400" dirty="0" err="1">
                <a:latin typeface="Open Sans" panose="020B0606030504020204" pitchFamily="34" charset="0"/>
                <a:ea typeface="Open Sans" panose="020B0606030504020204" pitchFamily="34" charset="0"/>
                <a:cs typeface="Open Sans" panose="020B0606030504020204" pitchFamily="34" charset="0"/>
              </a:rPr>
              <a:t>Νεοτεκτονική</a:t>
            </a:r>
            <a:r>
              <a:rPr lang="el-GR" sz="2400" dirty="0">
                <a:latin typeface="Open Sans" panose="020B0606030504020204" pitchFamily="34" charset="0"/>
                <a:ea typeface="Open Sans" panose="020B0606030504020204" pitchFamily="34" charset="0"/>
                <a:cs typeface="Open Sans" panose="020B0606030504020204" pitchFamily="34" charset="0"/>
              </a:rPr>
              <a:t> – </a:t>
            </a:r>
            <a:r>
              <a:rPr lang="el-GR" sz="2400" dirty="0" err="1">
                <a:latin typeface="Open Sans" panose="020B0606030504020204" pitchFamily="34" charset="0"/>
                <a:ea typeface="Open Sans" panose="020B0606030504020204" pitchFamily="34" charset="0"/>
                <a:cs typeface="Open Sans" panose="020B0606030504020204" pitchFamily="34" charset="0"/>
              </a:rPr>
              <a:t>Μικροτεκτονική</a:t>
            </a:r>
            <a:r>
              <a:rPr lang="el-GR" sz="2400" dirty="0">
                <a:latin typeface="Open Sans" panose="020B0606030504020204" pitchFamily="34" charset="0"/>
                <a:ea typeface="Open Sans" panose="020B0606030504020204" pitchFamily="34" charset="0"/>
                <a:cs typeface="Open Sans" panose="020B0606030504020204" pitchFamily="34" charset="0"/>
              </a:rPr>
              <a:t> – Γεωτεκτονική, Τεκτονική Γεωλογία - Γεωλογία Σεισμών και Φυσικές Καταστροφές, Πετρογραφία – Πετρογένεση, Εφαρμοσμένη Ορυκτολογία – Πετρολογία, Γεωμορφολογία, </a:t>
            </a:r>
          </a:p>
          <a:p>
            <a:r>
              <a:rPr lang="el-GR" sz="2400" dirty="0">
                <a:latin typeface="Open Sans" panose="020B0606030504020204" pitchFamily="34" charset="0"/>
                <a:ea typeface="Open Sans" panose="020B0606030504020204" pitchFamily="34" charset="0"/>
                <a:cs typeface="Open Sans" panose="020B0606030504020204" pitchFamily="34" charset="0"/>
              </a:rPr>
              <a:t>Χρήση Γεωγραφικών Συστημάτων Πληροφοριών και </a:t>
            </a:r>
            <a:r>
              <a:rPr lang="el-GR" sz="2400" dirty="0" err="1">
                <a:latin typeface="Open Sans" panose="020B0606030504020204" pitchFamily="34" charset="0"/>
                <a:ea typeface="Open Sans" panose="020B0606030504020204" pitchFamily="34" charset="0"/>
                <a:cs typeface="Open Sans" panose="020B0606030504020204" pitchFamily="34" charset="0"/>
              </a:rPr>
              <a:t>Τηλεπισκόπησης</a:t>
            </a:r>
            <a:r>
              <a:rPr lang="el-GR" sz="2400" dirty="0">
                <a:latin typeface="Open Sans" panose="020B0606030504020204" pitchFamily="34" charset="0"/>
                <a:ea typeface="Open Sans" panose="020B0606030504020204" pitchFamily="34" charset="0"/>
                <a:cs typeface="Open Sans" panose="020B0606030504020204" pitchFamily="34" charset="0"/>
              </a:rPr>
              <a:t> στην Εφαρμοσμένη Γεωλογία, Γεωδυναμική, Ορυκτοί Πόροι με έμφαση στις Αργίλους και στα Αργιλικά Ορυκτά, Σεισμολογία , Γεωφυσική, Γεωχημεία Ορυκτών και Πετρωμάτων, Γεωμορφολογία και Γεωγραφικά Συστήματα Πληροφοριών, Ενεργειακές Πρώτες Ύλες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8B71-01BA-FFC1-7050-988EEA17D5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656855-9785-CAA8-6A36-3DE123FA51E8}"/>
              </a:ext>
            </a:extLst>
          </p:cNvPr>
          <p:cNvSpPr/>
          <p:nvPr/>
        </p:nvSpPr>
        <p:spPr>
          <a:xfrm>
            <a:off x="7104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39F188C6-BBFD-BD75-F817-6E0C1276748F}"/>
              </a:ext>
            </a:extLst>
          </p:cNvPr>
          <p:cNvSpPr txBox="1"/>
          <p:nvPr/>
        </p:nvSpPr>
        <p:spPr>
          <a:xfrm>
            <a:off x="291811" y="0"/>
            <a:ext cx="17526000" cy="967573"/>
          </a:xfrm>
          <a:prstGeom prst="rect">
            <a:avLst/>
          </a:prstGeom>
        </p:spPr>
        <p:txBody>
          <a:bodyPr wrap="square" lIns="0" tIns="0" rIns="0" bIns="0" rtlCol="0" anchor="t">
            <a:spAutoFit/>
          </a:bodyPr>
          <a:lstStyle/>
          <a:p>
            <a:pPr algn="ctr">
              <a:lnSpc>
                <a:spcPts val="7940"/>
              </a:lnSpc>
            </a:pPr>
            <a:r>
              <a:rPr lang="el-GR" sz="5400" b="1" u="sng" dirty="0">
                <a:solidFill>
                  <a:srgbClr val="004AAD"/>
                </a:solidFill>
                <a:latin typeface="League Spartan"/>
                <a:ea typeface="League Spartan"/>
                <a:cs typeface="League Spartan"/>
                <a:sym typeface="League Spartan"/>
              </a:rPr>
              <a:t>Σκοπιμότητα</a:t>
            </a:r>
            <a:r>
              <a:rPr lang="el-GR" sz="5400" b="1" dirty="0">
                <a:solidFill>
                  <a:srgbClr val="004AAD"/>
                </a:solidFill>
                <a:latin typeface="League Spartan"/>
                <a:ea typeface="League Spartan"/>
                <a:cs typeface="League Spartan"/>
                <a:sym typeface="League Spartan"/>
              </a:rPr>
              <a:t> και βιωσιμότητα του ΠΜΣ</a:t>
            </a:r>
          </a:p>
        </p:txBody>
      </p:sp>
      <p:sp>
        <p:nvSpPr>
          <p:cNvPr id="16" name="TextBox 15">
            <a:extLst>
              <a:ext uri="{FF2B5EF4-FFF2-40B4-BE49-F238E27FC236}">
                <a16:creationId xmlns:a16="http://schemas.microsoft.com/office/drawing/2014/main" id="{B8A8ECA7-522F-0B7F-50D2-D193D3615CA0}"/>
              </a:ext>
            </a:extLst>
          </p:cNvPr>
          <p:cNvSpPr txBox="1"/>
          <p:nvPr/>
        </p:nvSpPr>
        <p:spPr>
          <a:xfrm>
            <a:off x="5334001" y="967573"/>
            <a:ext cx="12704576" cy="9356408"/>
          </a:xfrm>
          <a:prstGeom prst="rect">
            <a:avLst/>
          </a:prstGeom>
          <a:noFill/>
        </p:spPr>
        <p:txBody>
          <a:bodyPr wrap="square">
            <a:spAutoFit/>
          </a:bodyPr>
          <a:lstStyle/>
          <a:p>
            <a:r>
              <a:rPr lang="el-GR" sz="2400" dirty="0">
                <a:latin typeface="Open Sans" panose="020B0606030504020204" pitchFamily="34" charset="0"/>
                <a:ea typeface="Open Sans" panose="020B0606030504020204" pitchFamily="34" charset="0"/>
                <a:cs typeface="Open Sans" panose="020B0606030504020204" pitchFamily="34" charset="0"/>
              </a:rPr>
              <a:t>Η ίδρυση και λειτουργία του ΠΜΣ «Εφαρμοσμένες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dirty="0">
                <a:latin typeface="Open Sans" panose="020B0606030504020204" pitchFamily="34" charset="0"/>
                <a:ea typeface="Open Sans" panose="020B0606030504020204" pitchFamily="34" charset="0"/>
                <a:cs typeface="Open Sans" panose="020B0606030504020204" pitchFamily="34" charset="0"/>
              </a:rPr>
              <a:t>» κρίνονται επιτακτικές λόγω της </a:t>
            </a:r>
            <a:r>
              <a:rPr lang="el-GR" sz="2400" b="1" dirty="0">
                <a:latin typeface="Open Sans" panose="020B0606030504020204" pitchFamily="34" charset="0"/>
                <a:ea typeface="Open Sans" panose="020B0606030504020204" pitchFamily="34" charset="0"/>
                <a:cs typeface="Open Sans" panose="020B0606030504020204" pitchFamily="34" charset="0"/>
              </a:rPr>
              <a:t>ανάγκης κάλυψης κρίσιμων επιστημονικών και κοινωνικών απαιτήσεων</a:t>
            </a:r>
            <a:r>
              <a:rPr lang="el-GR" sz="2400" dirty="0">
                <a:latin typeface="Open Sans" panose="020B0606030504020204" pitchFamily="34" charset="0"/>
                <a:ea typeface="Open Sans" panose="020B0606030504020204" pitchFamily="34" charset="0"/>
                <a:cs typeface="Open Sans" panose="020B0606030504020204" pitchFamily="34" charset="0"/>
              </a:rPr>
              <a:t>. </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300" dirty="0">
                <a:latin typeface="Open Sans" panose="020B0606030504020204" pitchFamily="34" charset="0"/>
                <a:ea typeface="Open Sans" panose="020B0606030504020204" pitchFamily="34" charset="0"/>
                <a:cs typeface="Open Sans" panose="020B0606030504020204" pitchFamily="34" charset="0"/>
              </a:rPr>
              <a:t>Σε </a:t>
            </a:r>
            <a:r>
              <a:rPr lang="el-GR" sz="2300" b="1" dirty="0">
                <a:latin typeface="Open Sans" panose="020B0606030504020204" pitchFamily="34" charset="0"/>
                <a:ea typeface="Open Sans" panose="020B0606030504020204" pitchFamily="34" charset="0"/>
                <a:cs typeface="Open Sans" panose="020B0606030504020204" pitchFamily="34" charset="0"/>
              </a:rPr>
              <a:t>επιστημονικό επίπεδο</a:t>
            </a:r>
            <a:r>
              <a:rPr lang="el-GR" sz="2300" dirty="0">
                <a:latin typeface="Open Sans" panose="020B0606030504020204" pitchFamily="34" charset="0"/>
                <a:ea typeface="Open Sans" panose="020B0606030504020204" pitchFamily="34" charset="0"/>
                <a:cs typeface="Open Sans" panose="020B0606030504020204" pitchFamily="34" charset="0"/>
              </a:rPr>
              <a:t>, οι </a:t>
            </a:r>
            <a:r>
              <a:rPr lang="el-GR" sz="23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300" dirty="0">
                <a:latin typeface="Open Sans" panose="020B0606030504020204" pitchFamily="34" charset="0"/>
                <a:ea typeface="Open Sans" panose="020B0606030504020204" pitchFamily="34" charset="0"/>
                <a:cs typeface="Open Sans" panose="020B0606030504020204" pitchFamily="34" charset="0"/>
              </a:rPr>
              <a:t> βρίσκονται στον πυρήνα σημαντικών εξελίξεων που αφορούν την κατανόηση της </a:t>
            </a:r>
            <a:r>
              <a:rPr lang="el-GR" sz="2300" b="1" dirty="0">
                <a:latin typeface="Open Sans" panose="020B0606030504020204" pitchFamily="34" charset="0"/>
                <a:ea typeface="Open Sans" panose="020B0606030504020204" pitchFamily="34" charset="0"/>
                <a:cs typeface="Open Sans" panose="020B0606030504020204" pitchFamily="34" charset="0"/>
              </a:rPr>
              <a:t>δυναμικής του πλανήτη</a:t>
            </a:r>
            <a:r>
              <a:rPr lang="el-GR" sz="2300" dirty="0">
                <a:latin typeface="Open Sans" panose="020B0606030504020204" pitchFamily="34" charset="0"/>
                <a:ea typeface="Open Sans" panose="020B0606030504020204" pitchFamily="34" charset="0"/>
                <a:cs typeface="Open Sans" panose="020B0606030504020204" pitchFamily="34" charset="0"/>
              </a:rPr>
              <a:t> μας, τη </a:t>
            </a:r>
            <a:r>
              <a:rPr lang="el-GR" sz="2300" b="1" dirty="0">
                <a:latin typeface="Open Sans" panose="020B0606030504020204" pitchFamily="34" charset="0"/>
                <a:ea typeface="Open Sans" panose="020B0606030504020204" pitchFamily="34" charset="0"/>
                <a:cs typeface="Open Sans" panose="020B0606030504020204" pitchFamily="34" charset="0"/>
              </a:rPr>
              <a:t>διαχείριση φυσικών πόρων </a:t>
            </a:r>
            <a:r>
              <a:rPr lang="el-GR" sz="2300" dirty="0">
                <a:latin typeface="Open Sans" panose="020B0606030504020204" pitchFamily="34" charset="0"/>
                <a:ea typeface="Open Sans" panose="020B0606030504020204" pitchFamily="34" charset="0"/>
                <a:cs typeface="Open Sans" panose="020B0606030504020204" pitchFamily="34" charset="0"/>
              </a:rPr>
              <a:t>και την αντιμετώπιση σύγχρονων προκλήσεων όπως η </a:t>
            </a:r>
            <a:r>
              <a:rPr lang="el-GR" sz="2300" b="1" dirty="0">
                <a:latin typeface="Open Sans" panose="020B0606030504020204" pitchFamily="34" charset="0"/>
                <a:ea typeface="Open Sans" panose="020B0606030504020204" pitchFamily="34" charset="0"/>
                <a:cs typeface="Open Sans" panose="020B0606030504020204" pitchFamily="34" charset="0"/>
              </a:rPr>
              <a:t>κλιματική αλλαγή, οι γεωλογικοί κίνδυνοι και η βιώσιμη ανάπτυξη</a:t>
            </a:r>
            <a:r>
              <a:rPr lang="el-GR" sz="2300" dirty="0">
                <a:latin typeface="Open Sans" panose="020B0606030504020204" pitchFamily="34" charset="0"/>
                <a:ea typeface="Open Sans" panose="020B0606030504020204" pitchFamily="34" charset="0"/>
                <a:cs typeface="Open Sans" panose="020B0606030504020204" pitchFamily="34" charset="0"/>
              </a:rPr>
              <a:t>. Οι ταχύτατες τεχνολογικές εξελίξεις π.χ. τα γεωγραφικά συστήματα πληροφοριών (GIS), η </a:t>
            </a:r>
            <a:r>
              <a:rPr lang="el-GR" sz="2300" dirty="0" err="1">
                <a:latin typeface="Open Sans" panose="020B0606030504020204" pitchFamily="34" charset="0"/>
                <a:ea typeface="Open Sans" panose="020B0606030504020204" pitchFamily="34" charset="0"/>
                <a:cs typeface="Open Sans" panose="020B0606030504020204" pitchFamily="34" charset="0"/>
              </a:rPr>
              <a:t>τηλεπισκόπηση</a:t>
            </a:r>
            <a:r>
              <a:rPr lang="el-GR" sz="2300" dirty="0">
                <a:latin typeface="Open Sans" panose="020B0606030504020204" pitchFamily="34" charset="0"/>
                <a:ea typeface="Open Sans" panose="020B0606030504020204" pitchFamily="34" charset="0"/>
                <a:cs typeface="Open Sans" panose="020B0606030504020204" pitchFamily="34" charset="0"/>
              </a:rPr>
              <a:t>, απαιτούν την </a:t>
            </a:r>
            <a:r>
              <a:rPr lang="el-GR" sz="2300" b="1" dirty="0">
                <a:latin typeface="Open Sans" panose="020B0606030504020204" pitchFamily="34" charset="0"/>
                <a:ea typeface="Open Sans" panose="020B0606030504020204" pitchFamily="34" charset="0"/>
                <a:cs typeface="Open Sans" panose="020B0606030504020204" pitchFamily="34" charset="0"/>
              </a:rPr>
              <a:t>εκπαίδευση επιστημόνων με εξειδικευμένες γνώσεις και δεξιότητες</a:t>
            </a:r>
            <a:r>
              <a:rPr lang="el-GR" sz="2300" dirty="0">
                <a:latin typeface="Open Sans" panose="020B0606030504020204" pitchFamily="34" charset="0"/>
                <a:ea typeface="Open Sans" panose="020B0606030504020204" pitchFamily="34" charset="0"/>
                <a:cs typeface="Open Sans" panose="020B0606030504020204" pitchFamily="34" charset="0"/>
              </a:rPr>
              <a:t> που θα τους επιτρέψουν να ανταποκριθούν σε πολυδιάστατες ανάγκες. Παράλληλα καθιστούν αναγκαία την </a:t>
            </a:r>
            <a:r>
              <a:rPr lang="el-GR" sz="2300" b="1" dirty="0">
                <a:latin typeface="Open Sans" panose="020B0606030504020204" pitchFamily="34" charset="0"/>
                <a:ea typeface="Open Sans" panose="020B0606030504020204" pitchFamily="34" charset="0"/>
                <a:cs typeface="Open Sans" panose="020B0606030504020204" pitchFamily="34" charset="0"/>
              </a:rPr>
              <a:t>ενσωμάτωση ψηφιακών εργαλείων </a:t>
            </a:r>
            <a:r>
              <a:rPr lang="el-GR" sz="2300" dirty="0">
                <a:latin typeface="Open Sans" panose="020B0606030504020204" pitchFamily="34" charset="0"/>
                <a:ea typeface="Open Sans" panose="020B0606030504020204" pitchFamily="34" charset="0"/>
                <a:cs typeface="Open Sans" panose="020B0606030504020204" pitchFamily="34" charset="0"/>
              </a:rPr>
              <a:t>και το μετασχηματισμό κλασσικών γεωλογικών μεθοδολογιών σε μια νέα ψηφιακή μορφή</a:t>
            </a:r>
          </a:p>
          <a:p>
            <a:pPr marL="342900" indent="-342900">
              <a:buFont typeface="Arial" panose="020B0604020202020204" pitchFamily="34" charset="0"/>
              <a:buChar char="•"/>
            </a:pPr>
            <a:r>
              <a:rPr lang="el-GR" sz="2300" dirty="0">
                <a:latin typeface="Open Sans" panose="020B0606030504020204" pitchFamily="34" charset="0"/>
                <a:ea typeface="Open Sans" panose="020B0606030504020204" pitchFamily="34" charset="0"/>
                <a:cs typeface="Open Sans" panose="020B0606030504020204" pitchFamily="34" charset="0"/>
              </a:rPr>
              <a:t>Για την Ελλάδα, το ΠΜΣ είναι ιδιαίτερα σημαντικό αν λάβουμε υπόψη π.χ. την υψηλή </a:t>
            </a:r>
            <a:r>
              <a:rPr lang="el-GR" sz="2300" b="1" dirty="0">
                <a:latin typeface="Open Sans" panose="020B0606030504020204" pitchFamily="34" charset="0"/>
                <a:ea typeface="Open Sans" panose="020B0606030504020204" pitchFamily="34" charset="0"/>
                <a:cs typeface="Open Sans" panose="020B0606030504020204" pitchFamily="34" charset="0"/>
              </a:rPr>
              <a:t>σεισμικότητα</a:t>
            </a:r>
            <a:r>
              <a:rPr lang="el-GR" sz="2300" dirty="0">
                <a:latin typeface="Open Sans" panose="020B0606030504020204" pitchFamily="34" charset="0"/>
                <a:ea typeface="Open Sans" panose="020B0606030504020204" pitchFamily="34" charset="0"/>
                <a:cs typeface="Open Sans" panose="020B0606030504020204" pitchFamily="34" charset="0"/>
              </a:rPr>
              <a:t>, την έντονη γεωμορφολογία και την έκθεση σε </a:t>
            </a:r>
            <a:r>
              <a:rPr lang="el-GR" sz="2300" b="1" dirty="0">
                <a:latin typeface="Open Sans" panose="020B0606030504020204" pitchFamily="34" charset="0"/>
                <a:ea typeface="Open Sans" panose="020B0606030504020204" pitchFamily="34" charset="0"/>
                <a:cs typeface="Open Sans" panose="020B0606030504020204" pitchFamily="34" charset="0"/>
              </a:rPr>
              <a:t>φυσικούς κινδύνους </a:t>
            </a:r>
            <a:r>
              <a:rPr lang="el-GR" sz="2300" dirty="0">
                <a:latin typeface="Open Sans" panose="020B0606030504020204" pitchFamily="34" charset="0"/>
                <a:ea typeface="Open Sans" panose="020B0606030504020204" pitchFamily="34" charset="0"/>
                <a:cs typeface="Open Sans" panose="020B0606030504020204" pitchFamily="34" charset="0"/>
              </a:rPr>
              <a:t>όπως πλημμύρες και </a:t>
            </a:r>
            <a:r>
              <a:rPr lang="el-GR" sz="2300" b="1" dirty="0">
                <a:latin typeface="Open Sans" panose="020B0606030504020204" pitchFamily="34" charset="0"/>
                <a:ea typeface="Open Sans" panose="020B0606030504020204" pitchFamily="34" charset="0"/>
                <a:cs typeface="Open Sans" panose="020B0606030504020204" pitchFamily="34" charset="0"/>
              </a:rPr>
              <a:t>κατολισθήσεις</a:t>
            </a:r>
            <a:r>
              <a:rPr lang="el-GR" sz="2300" dirty="0">
                <a:latin typeface="Open Sans" panose="020B0606030504020204" pitchFamily="34" charset="0"/>
                <a:ea typeface="Open Sans" panose="020B0606030504020204" pitchFamily="34" charset="0"/>
                <a:cs typeface="Open Sans" panose="020B0606030504020204" pitchFamily="34" charset="0"/>
              </a:rPr>
              <a:t>, καθιστά τις </a:t>
            </a:r>
            <a:r>
              <a:rPr lang="el-GR" sz="23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300" dirty="0">
                <a:latin typeface="Open Sans" panose="020B0606030504020204" pitchFamily="34" charset="0"/>
                <a:ea typeface="Open Sans" panose="020B0606030504020204" pitchFamily="34" charset="0"/>
                <a:cs typeface="Open Sans" panose="020B0606030504020204" pitchFamily="34" charset="0"/>
              </a:rPr>
              <a:t> απαραίτητες για την πρόληψη και διαχείριση κρίσιμων ζητημάτων. Παράλληλα, η χώρα μας διαθέτει σημαντικά αποθέματα </a:t>
            </a:r>
            <a:r>
              <a:rPr lang="el-GR" sz="2300" b="1" dirty="0">
                <a:latin typeface="Open Sans" panose="020B0606030504020204" pitchFamily="34" charset="0"/>
                <a:ea typeface="Open Sans" panose="020B0606030504020204" pitchFamily="34" charset="0"/>
                <a:cs typeface="Open Sans" panose="020B0606030504020204" pitchFamily="34" charset="0"/>
              </a:rPr>
              <a:t>ορυκτών πρώτων υλών</a:t>
            </a:r>
            <a:r>
              <a:rPr lang="el-GR" sz="2300" dirty="0">
                <a:latin typeface="Open Sans" panose="020B0606030504020204" pitchFamily="34" charset="0"/>
                <a:ea typeface="Open Sans" panose="020B0606030504020204" pitchFamily="34" charset="0"/>
                <a:cs typeface="Open Sans" panose="020B0606030504020204" pitchFamily="34" charset="0"/>
              </a:rPr>
              <a:t>, η αξιοποίηση των οποίων με περιβαλλοντικά υπεύθυνο τρόπο μπορεί να ενισχύσει την οικονομική ανάπτυξη της χώρας. </a:t>
            </a:r>
          </a:p>
          <a:p>
            <a:pPr marL="342900" indent="-342900">
              <a:buFont typeface="Arial" panose="020B0604020202020204" pitchFamily="34" charset="0"/>
              <a:buChar char="•"/>
            </a:pPr>
            <a:r>
              <a:rPr lang="el-GR" sz="2300" dirty="0">
                <a:latin typeface="Open Sans" panose="020B0606030504020204" pitchFamily="34" charset="0"/>
                <a:ea typeface="Open Sans" panose="020B0606030504020204" pitchFamily="34" charset="0"/>
                <a:cs typeface="Open Sans" panose="020B0606030504020204" pitchFamily="34" charset="0"/>
              </a:rPr>
              <a:t>Σε </a:t>
            </a:r>
            <a:r>
              <a:rPr lang="el-GR" sz="2300" b="1" dirty="0">
                <a:latin typeface="Open Sans" panose="020B0606030504020204" pitchFamily="34" charset="0"/>
                <a:ea typeface="Open Sans" panose="020B0606030504020204" pitchFamily="34" charset="0"/>
                <a:cs typeface="Open Sans" panose="020B0606030504020204" pitchFamily="34" charset="0"/>
              </a:rPr>
              <a:t>κοινωνικό επίπεδο</a:t>
            </a:r>
            <a:r>
              <a:rPr lang="el-GR" sz="2300" dirty="0">
                <a:latin typeface="Open Sans" panose="020B0606030504020204" pitchFamily="34" charset="0"/>
                <a:ea typeface="Open Sans" panose="020B0606030504020204" pitchFamily="34" charset="0"/>
                <a:cs typeface="Open Sans" panose="020B0606030504020204" pitchFamily="34" charset="0"/>
              </a:rPr>
              <a:t>, η ύπαρξη εξειδικευμένων επιστημόνων στις </a:t>
            </a:r>
            <a:r>
              <a:rPr lang="el-GR" sz="23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300" dirty="0">
                <a:latin typeface="Open Sans" panose="020B0606030504020204" pitchFamily="34" charset="0"/>
                <a:ea typeface="Open Sans" panose="020B0606030504020204" pitchFamily="34" charset="0"/>
                <a:cs typeface="Open Sans" panose="020B0606030504020204" pitchFamily="34" charset="0"/>
              </a:rPr>
              <a:t> αποτελεί προϋπόθεση για την προστασία του περιβάλλοντος, την προώθηση της ανθεκτικότητας των υποδομών, την προσαρμογή της κοινωνίας στις σύγχρονες προκλήσεις που προέρχονται από φυσικούς (κλίμα) ή και κοινωνικούς παράγοντες (τοπικές ή διεθνείς συρράξεις) έως και την αντιμετώπιση το ολοένα αυξανόμενου επιστημονικού σκεπτικισμού. </a:t>
            </a:r>
            <a:endParaRPr lang="el-G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070382FB-DB61-B32B-08AA-453CE2B4E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43" y="1633136"/>
            <a:ext cx="4598795" cy="3065115"/>
          </a:xfrm>
          <a:prstGeom prst="rect">
            <a:avLst/>
          </a:prstGeom>
        </p:spPr>
      </p:pic>
      <p:pic>
        <p:nvPicPr>
          <p:cNvPr id="4" name="Picture 3">
            <a:extLst>
              <a:ext uri="{FF2B5EF4-FFF2-40B4-BE49-F238E27FC236}">
                <a16:creationId xmlns:a16="http://schemas.microsoft.com/office/drawing/2014/main" id="{54315398-4A35-50F2-851C-FD389884A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77" y="6210301"/>
            <a:ext cx="4840123" cy="2490609"/>
          </a:xfrm>
          <a:prstGeom prst="rect">
            <a:avLst/>
          </a:prstGeom>
        </p:spPr>
      </p:pic>
    </p:spTree>
    <p:extLst>
      <p:ext uri="{BB962C8B-B14F-4D97-AF65-F5344CB8AC3E}">
        <p14:creationId xmlns:p14="http://schemas.microsoft.com/office/powerpoint/2010/main" val="314249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4099-A424-DC40-C443-5179C83DCC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EA46DB-149A-9413-61A3-7AB588D3997C}"/>
              </a:ext>
            </a:extLst>
          </p:cNvPr>
          <p:cNvSpPr/>
          <p:nvPr/>
        </p:nvSpPr>
        <p:spPr>
          <a:xfrm>
            <a:off x="7104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46BDEE07-97DA-9A32-4058-2E4F74A02EBA}"/>
              </a:ext>
            </a:extLst>
          </p:cNvPr>
          <p:cNvSpPr txBox="1"/>
          <p:nvPr/>
        </p:nvSpPr>
        <p:spPr>
          <a:xfrm>
            <a:off x="291811" y="0"/>
            <a:ext cx="17526000" cy="967573"/>
          </a:xfrm>
          <a:prstGeom prst="rect">
            <a:avLst/>
          </a:prstGeom>
        </p:spPr>
        <p:txBody>
          <a:bodyPr wrap="square" lIns="0" tIns="0" rIns="0" bIns="0" rtlCol="0" anchor="t">
            <a:spAutoFit/>
          </a:bodyPr>
          <a:lstStyle/>
          <a:p>
            <a:pPr algn="ctr">
              <a:lnSpc>
                <a:spcPts val="7940"/>
              </a:lnSpc>
            </a:pPr>
            <a:r>
              <a:rPr lang="el-GR" sz="5400" b="1" u="sng" dirty="0">
                <a:solidFill>
                  <a:srgbClr val="004AAD"/>
                </a:solidFill>
                <a:latin typeface="League Spartan"/>
                <a:ea typeface="League Spartan"/>
                <a:cs typeface="League Spartan"/>
                <a:sym typeface="League Spartan"/>
              </a:rPr>
              <a:t>Σκοπιμότητα</a:t>
            </a:r>
            <a:r>
              <a:rPr lang="el-GR" sz="5400" b="1" dirty="0">
                <a:solidFill>
                  <a:srgbClr val="004AAD"/>
                </a:solidFill>
                <a:latin typeface="League Spartan"/>
                <a:ea typeface="League Spartan"/>
                <a:cs typeface="League Spartan"/>
                <a:sym typeface="League Spartan"/>
              </a:rPr>
              <a:t> και βιωσιμότητα του ΠΜΣ</a:t>
            </a:r>
          </a:p>
        </p:txBody>
      </p:sp>
      <p:sp>
        <p:nvSpPr>
          <p:cNvPr id="16" name="TextBox 15">
            <a:extLst>
              <a:ext uri="{FF2B5EF4-FFF2-40B4-BE49-F238E27FC236}">
                <a16:creationId xmlns:a16="http://schemas.microsoft.com/office/drawing/2014/main" id="{937F5B8C-827F-330B-006A-0F51308335E8}"/>
              </a:ext>
            </a:extLst>
          </p:cNvPr>
          <p:cNvSpPr txBox="1"/>
          <p:nvPr/>
        </p:nvSpPr>
        <p:spPr>
          <a:xfrm>
            <a:off x="6846763" y="967573"/>
            <a:ext cx="11191813" cy="8586966"/>
          </a:xfrm>
          <a:prstGeom prst="rect">
            <a:avLst/>
          </a:prstGeom>
          <a:noFill/>
        </p:spPr>
        <p:txBody>
          <a:bodyPr wrap="square">
            <a:spAutoFit/>
          </a:bodyPr>
          <a:lstStyle/>
          <a:p>
            <a:r>
              <a:rPr lang="el-GR" sz="2400" dirty="0">
                <a:latin typeface="Open Sans" panose="020B0606030504020204" pitchFamily="34" charset="0"/>
                <a:ea typeface="Open Sans" panose="020B0606030504020204" pitchFamily="34" charset="0"/>
                <a:cs typeface="Open Sans" panose="020B0606030504020204" pitchFamily="34" charset="0"/>
              </a:rPr>
              <a:t>Η ίδρυση και λειτουργία του ΠΜΣ «Εφαρμοσμένες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dirty="0">
                <a:latin typeface="Open Sans" panose="020B0606030504020204" pitchFamily="34" charset="0"/>
                <a:ea typeface="Open Sans" panose="020B0606030504020204" pitchFamily="34" charset="0"/>
                <a:cs typeface="Open Sans" panose="020B0606030504020204" pitchFamily="34" charset="0"/>
              </a:rPr>
              <a:t>» κρίνονται επιτακτικές λόγω της </a:t>
            </a:r>
            <a:r>
              <a:rPr lang="el-GR" sz="2400" b="1" dirty="0">
                <a:latin typeface="Open Sans" panose="020B0606030504020204" pitchFamily="34" charset="0"/>
                <a:ea typeface="Open Sans" panose="020B0606030504020204" pitchFamily="34" charset="0"/>
                <a:cs typeface="Open Sans" panose="020B0606030504020204" pitchFamily="34" charset="0"/>
              </a:rPr>
              <a:t>ανάγκης κάλυψης κρίσιμων επιστημονικών και κοινωνικών απαιτήσεων</a:t>
            </a:r>
            <a:r>
              <a:rPr lang="el-GR" sz="2400" dirty="0">
                <a:latin typeface="Open Sans" panose="020B0606030504020204" pitchFamily="34" charset="0"/>
                <a:ea typeface="Open Sans" panose="020B0606030504020204" pitchFamily="34" charset="0"/>
                <a:cs typeface="Open Sans" panose="020B0606030504020204" pitchFamily="34" charset="0"/>
              </a:rPr>
              <a:t>. </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Σε </a:t>
            </a:r>
            <a:r>
              <a:rPr lang="el-GR" sz="2400" u="sng" dirty="0">
                <a:latin typeface="Open Sans" panose="020B0606030504020204" pitchFamily="34" charset="0"/>
                <a:ea typeface="Open Sans" panose="020B0606030504020204" pitchFamily="34" charset="0"/>
                <a:cs typeface="Open Sans" panose="020B0606030504020204" pitchFamily="34" charset="0"/>
              </a:rPr>
              <a:t>κοινωνικό επίπεδο</a:t>
            </a:r>
            <a:r>
              <a:rPr lang="el-GR" sz="2400" dirty="0">
                <a:latin typeface="Open Sans" panose="020B0606030504020204" pitchFamily="34" charset="0"/>
                <a:ea typeface="Open Sans" panose="020B0606030504020204" pitchFamily="34" charset="0"/>
                <a:cs typeface="Open Sans" panose="020B0606030504020204" pitchFamily="34" charset="0"/>
              </a:rPr>
              <a:t>, η ύπαρξη </a:t>
            </a:r>
            <a:r>
              <a:rPr lang="el-GR" sz="2400" b="1" dirty="0">
                <a:latin typeface="Open Sans" panose="020B0606030504020204" pitchFamily="34" charset="0"/>
                <a:ea typeface="Open Sans" panose="020B0606030504020204" pitchFamily="34" charset="0"/>
                <a:cs typeface="Open Sans" panose="020B0606030504020204" pitchFamily="34" charset="0"/>
              </a:rPr>
              <a:t>εξειδικευμένων επιστημόνων </a:t>
            </a:r>
            <a:r>
              <a:rPr lang="el-GR" sz="2400" dirty="0">
                <a:latin typeface="Open Sans" panose="020B0606030504020204" pitchFamily="34" charset="0"/>
                <a:ea typeface="Open Sans" panose="020B0606030504020204" pitchFamily="34" charset="0"/>
                <a:cs typeface="Open Sans" panose="020B0606030504020204" pitchFamily="34" charset="0"/>
              </a:rPr>
              <a:t>στις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dirty="0">
                <a:latin typeface="Open Sans" panose="020B0606030504020204" pitchFamily="34" charset="0"/>
                <a:ea typeface="Open Sans" panose="020B0606030504020204" pitchFamily="34" charset="0"/>
                <a:cs typeface="Open Sans" panose="020B0606030504020204" pitchFamily="34" charset="0"/>
              </a:rPr>
              <a:t> αποτελεί προϋπόθεση για </a:t>
            </a:r>
          </a:p>
          <a:p>
            <a:pPr marL="800100" lvl="1" indent="-342900">
              <a:buFont typeface="Arial" panose="020B0604020202020204" pitchFamily="34" charset="0"/>
              <a:buChar char="•"/>
            </a:pPr>
            <a:r>
              <a:rPr lang="el-GR" sz="2400" b="1" dirty="0">
                <a:latin typeface="Open Sans" panose="020B0606030504020204" pitchFamily="34" charset="0"/>
                <a:ea typeface="Open Sans" panose="020B0606030504020204" pitchFamily="34" charset="0"/>
                <a:cs typeface="Open Sans" panose="020B0606030504020204" pitchFamily="34" charset="0"/>
              </a:rPr>
              <a:t>προστασία του περιβάλλοντος</a:t>
            </a:r>
            <a:r>
              <a:rPr lang="el-GR" sz="2400" dirty="0">
                <a:latin typeface="Open Sans" panose="020B0606030504020204" pitchFamily="34" charset="0"/>
                <a:ea typeface="Open Sans" panose="020B0606030504020204" pitchFamily="34" charset="0"/>
                <a:cs typeface="Open Sans" panose="020B0606030504020204" pitchFamily="34" charset="0"/>
              </a:rPr>
              <a:t>, </a:t>
            </a:r>
          </a:p>
          <a:p>
            <a:pPr marL="800100" lvl="1"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την προώθηση της </a:t>
            </a:r>
            <a:r>
              <a:rPr lang="el-GR" sz="2400" b="1" dirty="0">
                <a:latin typeface="Open Sans" panose="020B0606030504020204" pitchFamily="34" charset="0"/>
                <a:ea typeface="Open Sans" panose="020B0606030504020204" pitchFamily="34" charset="0"/>
                <a:cs typeface="Open Sans" panose="020B0606030504020204" pitchFamily="34" charset="0"/>
              </a:rPr>
              <a:t>ανθεκτικότητας των υποδομών</a:t>
            </a:r>
            <a:r>
              <a:rPr lang="el-GR" sz="2400" dirty="0">
                <a:latin typeface="Open Sans" panose="020B0606030504020204" pitchFamily="34" charset="0"/>
                <a:ea typeface="Open Sans" panose="020B0606030504020204" pitchFamily="34" charset="0"/>
                <a:cs typeface="Open Sans" panose="020B0606030504020204" pitchFamily="34" charset="0"/>
              </a:rPr>
              <a:t>, </a:t>
            </a:r>
          </a:p>
          <a:p>
            <a:pPr marL="800100" lvl="1"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την </a:t>
            </a:r>
            <a:r>
              <a:rPr lang="el-GR" sz="2400" b="1" dirty="0">
                <a:latin typeface="Open Sans" panose="020B0606030504020204" pitchFamily="34" charset="0"/>
                <a:ea typeface="Open Sans" panose="020B0606030504020204" pitchFamily="34" charset="0"/>
                <a:cs typeface="Open Sans" panose="020B0606030504020204" pitchFamily="34" charset="0"/>
              </a:rPr>
              <a:t>προσαρμογή της κοινωνίας </a:t>
            </a:r>
            <a:r>
              <a:rPr lang="el-GR" sz="2400" dirty="0">
                <a:latin typeface="Open Sans" panose="020B0606030504020204" pitchFamily="34" charset="0"/>
                <a:ea typeface="Open Sans" panose="020B0606030504020204" pitchFamily="34" charset="0"/>
                <a:cs typeface="Open Sans" panose="020B0606030504020204" pitchFamily="34" charset="0"/>
              </a:rPr>
              <a:t>στις σύγχρονες προκλήσεις που προέρχονται από φυσικούς (κλίμα) ή και κοινωνικούς παράγοντες (τοπικές ή διεθνείς συρράξεις) έως και την αντιμετώπιση το ολοένα αυξανόμενου επιστημονικού σκεπτικισμού. </a:t>
            </a:r>
          </a:p>
          <a:p>
            <a:pPr marL="342900" indent="-342900">
              <a:buFont typeface="Arial" panose="020B0604020202020204" pitchFamily="34" charset="0"/>
              <a:buChar char="•"/>
            </a:pP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Το ΠΜΣ «Εφαρμοσμένες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dirty="0">
                <a:latin typeface="Open Sans" panose="020B0606030504020204" pitchFamily="34" charset="0"/>
                <a:ea typeface="Open Sans" panose="020B0606030504020204" pitchFamily="34" charset="0"/>
                <a:cs typeface="Open Sans" panose="020B0606030504020204" pitchFamily="34" charset="0"/>
              </a:rPr>
              <a:t>» ανταποκρίνεται στις </a:t>
            </a:r>
            <a:r>
              <a:rPr lang="el-GR" sz="2400" b="1" dirty="0">
                <a:latin typeface="Open Sans" panose="020B0606030504020204" pitchFamily="34" charset="0"/>
                <a:ea typeface="Open Sans" panose="020B0606030504020204" pitchFamily="34" charset="0"/>
                <a:cs typeface="Open Sans" panose="020B0606030504020204" pitchFamily="34" charset="0"/>
              </a:rPr>
              <a:t>ανάγκες της αγοράς εργασίας</a:t>
            </a:r>
            <a:r>
              <a:rPr lang="el-GR" sz="2400" dirty="0">
                <a:latin typeface="Open Sans" panose="020B0606030504020204" pitchFamily="34" charset="0"/>
                <a:ea typeface="Open Sans" panose="020B0606030504020204" pitchFamily="34" charset="0"/>
                <a:cs typeface="Open Sans" panose="020B0606030504020204" pitchFamily="34" charset="0"/>
              </a:rPr>
              <a:t>, όπως αυτές καταγράφηκαν μέσα από συζητήσεις με τους γεωλογικούς φορείς </a:t>
            </a:r>
          </a:p>
          <a:p>
            <a:pPr marL="800100" lvl="1" indent="-342900">
              <a:buFont typeface="Arial" panose="020B0604020202020204" pitchFamily="34" charset="0"/>
              <a:buChar char="•"/>
            </a:pPr>
            <a:r>
              <a:rPr lang="el-GR" sz="2400" b="1" dirty="0">
                <a:latin typeface="Open Sans" panose="020B0606030504020204" pitchFamily="34" charset="0"/>
                <a:ea typeface="Open Sans" panose="020B0606030504020204" pitchFamily="34" charset="0"/>
                <a:cs typeface="Open Sans" panose="020B0606030504020204" pitchFamily="34" charset="0"/>
              </a:rPr>
              <a:t>Γεωτεχνικό Επιμελητήριο Ελλάδος, </a:t>
            </a:r>
          </a:p>
          <a:p>
            <a:pPr marL="800100" lvl="1" indent="-342900">
              <a:buFont typeface="Arial" panose="020B0604020202020204" pitchFamily="34" charset="0"/>
              <a:buChar char="•"/>
            </a:pPr>
            <a:r>
              <a:rPr lang="el-GR" sz="2400" b="1" dirty="0">
                <a:latin typeface="Open Sans" panose="020B0606030504020204" pitchFamily="34" charset="0"/>
                <a:ea typeface="Open Sans" panose="020B0606030504020204" pitchFamily="34" charset="0"/>
                <a:cs typeface="Open Sans" panose="020B0606030504020204" pitchFamily="34" charset="0"/>
              </a:rPr>
              <a:t>Ελληνική Γεωλογική Εταιρεία και Σύλλογο Ελλήνων Γεωλόγων</a:t>
            </a:r>
          </a:p>
          <a:p>
            <a:pPr marL="800100" lvl="1"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καθώς και </a:t>
            </a:r>
            <a:r>
              <a:rPr lang="el-GR" sz="2400" b="1" dirty="0">
                <a:latin typeface="Open Sans" panose="020B0606030504020204" pitchFamily="34" charset="0"/>
                <a:ea typeface="Open Sans" panose="020B0606030504020204" pitchFamily="34" charset="0"/>
                <a:cs typeface="Open Sans" panose="020B0606030504020204" pitchFamily="34" charset="0"/>
              </a:rPr>
              <a:t>αποφοίτους του Τμήματος Γεωλογίας </a:t>
            </a:r>
            <a:r>
              <a:rPr lang="el-GR" sz="2400" dirty="0">
                <a:latin typeface="Open Sans" panose="020B0606030504020204" pitchFamily="34" charset="0"/>
                <a:ea typeface="Open Sans" panose="020B0606030504020204" pitchFamily="34" charset="0"/>
                <a:cs typeface="Open Sans" panose="020B0606030504020204" pitchFamily="34" charset="0"/>
              </a:rPr>
              <a:t>που ασκούν την επιστήμη τους στην αγορά εργασίας.</a:t>
            </a:r>
          </a:p>
          <a:p>
            <a:pPr marL="800100" lvl="1" indent="-342900">
              <a:buFont typeface="Arial" panose="020B0604020202020204" pitchFamily="34" charset="0"/>
              <a:buChar char="•"/>
            </a:pPr>
            <a:endParaRPr lang="el-GR" sz="2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2400" dirty="0">
                <a:latin typeface="Open Sans" panose="020B0606030504020204" pitchFamily="34" charset="0"/>
                <a:ea typeface="Open Sans" panose="020B0606030504020204" pitchFamily="34" charset="0"/>
                <a:cs typeface="Open Sans" panose="020B0606030504020204" pitchFamily="34" charset="0"/>
              </a:rPr>
              <a:t>Τέλος, με βάση διεθνείς μελέτες η ζήτηση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Γεωεπιστημόνων</a:t>
            </a:r>
            <a:r>
              <a:rPr lang="el-GR" sz="2400" dirty="0">
                <a:latin typeface="Open Sans" panose="020B0606030504020204" pitchFamily="34" charset="0"/>
                <a:ea typeface="Open Sans" panose="020B0606030504020204" pitchFamily="34" charset="0"/>
                <a:cs typeface="Open Sans" panose="020B0606030504020204" pitchFamily="34" charset="0"/>
              </a:rPr>
              <a:t> αναμένεται να αυξηθεί τα επόμενα χρόνια πιο γρήγορα σε σχέση με άλλες ειδικότητες</a:t>
            </a:r>
          </a:p>
        </p:txBody>
      </p:sp>
      <p:pic>
        <p:nvPicPr>
          <p:cNvPr id="3" name="Picture 2">
            <a:extLst>
              <a:ext uri="{FF2B5EF4-FFF2-40B4-BE49-F238E27FC236}">
                <a16:creationId xmlns:a16="http://schemas.microsoft.com/office/drawing/2014/main" id="{29878782-8A13-ED3B-D886-7F93D8819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43" y="1633136"/>
            <a:ext cx="5830723" cy="3886200"/>
          </a:xfrm>
          <a:prstGeom prst="rect">
            <a:avLst/>
          </a:prstGeom>
        </p:spPr>
      </p:pic>
      <p:pic>
        <p:nvPicPr>
          <p:cNvPr id="4" name="Picture 3">
            <a:extLst>
              <a:ext uri="{FF2B5EF4-FFF2-40B4-BE49-F238E27FC236}">
                <a16:creationId xmlns:a16="http://schemas.microsoft.com/office/drawing/2014/main" id="{6C6821FA-2222-C943-9DF3-FCE0D695B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77" y="6210300"/>
            <a:ext cx="5956589" cy="3065115"/>
          </a:xfrm>
          <a:prstGeom prst="rect">
            <a:avLst/>
          </a:prstGeom>
        </p:spPr>
      </p:pic>
    </p:spTree>
    <p:extLst>
      <p:ext uri="{BB962C8B-B14F-4D97-AF65-F5344CB8AC3E}">
        <p14:creationId xmlns:p14="http://schemas.microsoft.com/office/powerpoint/2010/main" val="2598564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D7C7-E1B8-80A8-541C-A561139A85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E13FF7-8914-173F-9A45-18209A1CB2A8}"/>
              </a:ext>
            </a:extLst>
          </p:cNvPr>
          <p:cNvSpPr/>
          <p:nvPr/>
        </p:nvSpPr>
        <p:spPr>
          <a:xfrm>
            <a:off x="71046"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578D2D1C-6F32-54A1-4944-885208E4BB40}"/>
              </a:ext>
            </a:extLst>
          </p:cNvPr>
          <p:cNvSpPr txBox="1"/>
          <p:nvPr/>
        </p:nvSpPr>
        <p:spPr>
          <a:xfrm>
            <a:off x="291811" y="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Σκοπιμότητα και </a:t>
            </a:r>
            <a:r>
              <a:rPr lang="el-GR" sz="5400" b="1" u="sng" dirty="0">
                <a:solidFill>
                  <a:srgbClr val="004AAD"/>
                </a:solidFill>
                <a:latin typeface="League Spartan"/>
                <a:ea typeface="League Spartan"/>
                <a:cs typeface="League Spartan"/>
                <a:sym typeface="League Spartan"/>
              </a:rPr>
              <a:t>βιωσιμότητα</a:t>
            </a:r>
            <a:r>
              <a:rPr lang="el-GR" sz="5400" b="1" dirty="0">
                <a:solidFill>
                  <a:srgbClr val="004AAD"/>
                </a:solidFill>
                <a:latin typeface="League Spartan"/>
                <a:ea typeface="League Spartan"/>
                <a:cs typeface="League Spartan"/>
                <a:sym typeface="League Spartan"/>
              </a:rPr>
              <a:t> του ΠΜΣ</a:t>
            </a:r>
          </a:p>
        </p:txBody>
      </p:sp>
      <p:sp>
        <p:nvSpPr>
          <p:cNvPr id="16" name="TextBox 15">
            <a:extLst>
              <a:ext uri="{FF2B5EF4-FFF2-40B4-BE49-F238E27FC236}">
                <a16:creationId xmlns:a16="http://schemas.microsoft.com/office/drawing/2014/main" id="{36D1E697-5C6D-29ED-EA2A-E329412A23A3}"/>
              </a:ext>
            </a:extLst>
          </p:cNvPr>
          <p:cNvSpPr txBox="1"/>
          <p:nvPr/>
        </p:nvSpPr>
        <p:spPr>
          <a:xfrm>
            <a:off x="7025141" y="1645836"/>
            <a:ext cx="11110459" cy="8217634"/>
          </a:xfrm>
          <a:prstGeom prst="rect">
            <a:avLst/>
          </a:prstGeom>
          <a:noFill/>
        </p:spPr>
        <p:txBody>
          <a:bodyPr wrap="square">
            <a:spAutoFit/>
          </a:bodyPr>
          <a:lstStyle/>
          <a:p>
            <a:r>
              <a:rPr lang="el-GR" sz="2400" dirty="0">
                <a:latin typeface="Open Sans" panose="020B0606030504020204" pitchFamily="34" charset="0"/>
                <a:ea typeface="Open Sans" panose="020B0606030504020204" pitchFamily="34" charset="0"/>
                <a:cs typeface="Open Sans" panose="020B0606030504020204" pitchFamily="34" charset="0"/>
              </a:rPr>
              <a:t>Όπως αναφέρθηκε, </a:t>
            </a:r>
            <a:r>
              <a:rPr lang="el-GR" sz="2400" dirty="0" err="1">
                <a:latin typeface="Open Sans" panose="020B0606030504020204" pitchFamily="34" charset="0"/>
                <a:ea typeface="Open Sans" panose="020B0606030504020204" pitchFamily="34" charset="0"/>
                <a:cs typeface="Open Sans" panose="020B0606030504020204" pitchFamily="34" charset="0"/>
              </a:rPr>
              <a:t>τo</a:t>
            </a:r>
            <a:r>
              <a:rPr lang="el-GR" sz="2400" dirty="0">
                <a:latin typeface="Open Sans" panose="020B0606030504020204" pitchFamily="34" charset="0"/>
                <a:ea typeface="Open Sans" panose="020B0606030504020204" pitchFamily="34" charset="0"/>
                <a:cs typeface="Open Sans" panose="020B0606030504020204" pitchFamily="34" charset="0"/>
              </a:rPr>
              <a:t> Τμήμα Γεωλογίας του Πανεπιστημίου Πατρών είναι επισπεύδων τμήμα σε δύο Προγράμματα Μεταπτυχιακών Σπουδών (Περιβαλλοντικές επιστήμες και Ωκεανογραφίας και διαχείρισης θαλάσσιου περιβάλλοντος), ενώ συμμετέχει και σε ένα </a:t>
            </a:r>
            <a:r>
              <a:rPr lang="el-GR" sz="2400" dirty="0" err="1">
                <a:latin typeface="Open Sans" panose="020B0606030504020204" pitchFamily="34" charset="0"/>
                <a:ea typeface="Open Sans" panose="020B0606030504020204" pitchFamily="34" charset="0"/>
                <a:cs typeface="Open Sans" panose="020B0606030504020204" pitchFamily="34" charset="0"/>
              </a:rPr>
              <a:t>Δι</a:t>
            </a:r>
            <a:r>
              <a:rPr lang="el-GR" sz="2400" dirty="0">
                <a:latin typeface="Open Sans" panose="020B0606030504020204" pitchFamily="34" charset="0"/>
                <a:ea typeface="Open Sans" panose="020B0606030504020204" pitchFamily="34" charset="0"/>
                <a:cs typeface="Open Sans" panose="020B0606030504020204" pitchFamily="34" charset="0"/>
              </a:rPr>
              <a:t>-Ιδρυματικό Π.Μ.Σ. με τίτλο Παλαιοντολογίας - </a:t>
            </a:r>
            <a:r>
              <a:rPr lang="el-GR" sz="2400" dirty="0" err="1">
                <a:latin typeface="Open Sans" panose="020B0606030504020204" pitchFamily="34" charset="0"/>
                <a:ea typeface="Open Sans" panose="020B0606030504020204" pitchFamily="34" charset="0"/>
                <a:cs typeface="Open Sans" panose="020B0606030504020204" pitchFamily="34" charset="0"/>
              </a:rPr>
              <a:t>Γεωβιολογία</a:t>
            </a:r>
            <a:r>
              <a:rPr lang="el-GR" sz="2400" dirty="0">
                <a:latin typeface="Open Sans" panose="020B0606030504020204" pitchFamily="34" charset="0"/>
                <a:ea typeface="Open Sans" panose="020B0606030504020204" pitchFamily="34" charset="0"/>
                <a:cs typeface="Open Sans" panose="020B0606030504020204" pitchFamily="34" charset="0"/>
              </a:rPr>
              <a:t>. </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pPr algn="ctr"/>
            <a:r>
              <a:rPr lang="el-GR" sz="2400" b="1" dirty="0">
                <a:latin typeface="Open Sans" panose="020B0606030504020204" pitchFamily="34" charset="0"/>
                <a:ea typeface="Open Sans" panose="020B0606030504020204" pitchFamily="34" charset="0"/>
                <a:cs typeface="Open Sans" panose="020B0606030504020204" pitchFamily="34" charset="0"/>
              </a:rPr>
              <a:t>Το προτεινόμενο ΠΜΣ “Εφαρμοσμένες </a:t>
            </a:r>
            <a:r>
              <a:rPr lang="el-GR" sz="2400" b="1"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b="1" dirty="0">
                <a:latin typeface="Open Sans" panose="020B0606030504020204" pitchFamily="34" charset="0"/>
                <a:ea typeface="Open Sans" panose="020B0606030504020204" pitchFamily="34" charset="0"/>
                <a:cs typeface="Open Sans" panose="020B0606030504020204" pitchFamily="34" charset="0"/>
              </a:rPr>
              <a:t>" (</a:t>
            </a:r>
            <a:r>
              <a:rPr lang="el-GR" sz="2400" b="1" dirty="0" err="1">
                <a:latin typeface="Open Sans" panose="020B0606030504020204" pitchFamily="34" charset="0"/>
                <a:ea typeface="Open Sans" panose="020B0606030504020204" pitchFamily="34" charset="0"/>
                <a:cs typeface="Open Sans" panose="020B0606030504020204" pitchFamily="34" charset="0"/>
              </a:rPr>
              <a:t>Applied</a:t>
            </a:r>
            <a:r>
              <a:rPr lang="el-GR" sz="2400" b="1" dirty="0">
                <a:latin typeface="Open Sans" panose="020B0606030504020204" pitchFamily="34" charset="0"/>
                <a:ea typeface="Open Sans" panose="020B0606030504020204" pitchFamily="34" charset="0"/>
                <a:cs typeface="Open Sans" panose="020B0606030504020204" pitchFamily="34" charset="0"/>
              </a:rPr>
              <a:t> </a:t>
            </a:r>
            <a:r>
              <a:rPr lang="el-GR" sz="2400" b="1" dirty="0" err="1">
                <a:latin typeface="Open Sans" panose="020B0606030504020204" pitchFamily="34" charset="0"/>
                <a:ea typeface="Open Sans" panose="020B0606030504020204" pitchFamily="34" charset="0"/>
                <a:cs typeface="Open Sans" panose="020B0606030504020204" pitchFamily="34" charset="0"/>
              </a:rPr>
              <a:t>Geosciences</a:t>
            </a:r>
            <a:r>
              <a:rPr lang="el-GR" sz="2400" b="1" dirty="0">
                <a:latin typeface="Open Sans" panose="020B0606030504020204" pitchFamily="34" charset="0"/>
                <a:ea typeface="Open Sans" panose="020B0606030504020204" pitchFamily="34" charset="0"/>
                <a:cs typeface="Open Sans" panose="020B0606030504020204" pitchFamily="34" charset="0"/>
              </a:rPr>
              <a:t>), διαφοροποιείται σημαντικά, στο περιεχόμενό του, με τα ΠΜΣ, σε σχέση με τις προτεινόμενες εξειδικεύσεις καθώς και ως προς το περιεχόμενο των μαθημάτων.</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l-GR" sz="2400" dirty="0">
                <a:latin typeface="Open Sans" panose="020B0606030504020204" pitchFamily="34" charset="0"/>
                <a:ea typeface="Open Sans" panose="020B0606030504020204" pitchFamily="34" charset="0"/>
                <a:cs typeface="Open Sans" panose="020B0606030504020204" pitchFamily="34" charset="0"/>
              </a:rPr>
              <a:t>Επιπλέον το ΠΜΣ </a:t>
            </a:r>
            <a:r>
              <a:rPr lang="el-GR" sz="2400" b="1" dirty="0">
                <a:latin typeface="Open Sans" panose="020B0606030504020204" pitchFamily="34" charset="0"/>
                <a:ea typeface="Open Sans" panose="020B0606030504020204" pitchFamily="34" charset="0"/>
                <a:cs typeface="Open Sans" panose="020B0606030504020204" pitchFamily="34" charset="0"/>
              </a:rPr>
              <a:t>υποστηρίζεται από την υποδομή του </a:t>
            </a:r>
            <a:r>
              <a:rPr lang="el-GR" sz="2400" b="1" dirty="0" err="1">
                <a:latin typeface="Open Sans" panose="020B0606030504020204" pitchFamily="34" charset="0"/>
                <a:ea typeface="Open Sans" panose="020B0606030504020204" pitchFamily="34" charset="0"/>
                <a:cs typeface="Open Sans" panose="020B0606030504020204" pitchFamily="34" charset="0"/>
              </a:rPr>
              <a:t>Τμ</a:t>
            </a:r>
            <a:r>
              <a:rPr lang="el-GR" sz="2400" b="1" dirty="0">
                <a:latin typeface="Open Sans" panose="020B0606030504020204" pitchFamily="34" charset="0"/>
                <a:ea typeface="Open Sans" panose="020B0606030504020204" pitchFamily="34" charset="0"/>
                <a:cs typeface="Open Sans" panose="020B0606030504020204" pitchFamily="34" charset="0"/>
              </a:rPr>
              <a:t>. Γεωλογίας και του Παν. Πατρών τόσο κτιριακή, εργαστηριακή, ενόργανη </a:t>
            </a:r>
            <a:r>
              <a:rPr lang="el-GR" sz="2400" b="1" dirty="0" err="1">
                <a:latin typeface="Open Sans" panose="020B0606030504020204" pitchFamily="34" charset="0"/>
                <a:ea typeface="Open Sans" panose="020B0606030504020204" pitchFamily="34" charset="0"/>
                <a:cs typeface="Open Sans" panose="020B0606030504020204" pitchFamily="34" charset="0"/>
              </a:rPr>
              <a:t>κλπ</a:t>
            </a:r>
            <a:r>
              <a:rPr lang="el-GR" sz="2400" b="1" dirty="0">
                <a:latin typeface="Open Sans" panose="020B0606030504020204" pitchFamily="34" charset="0"/>
                <a:ea typeface="Open Sans" panose="020B0606030504020204" pitchFamily="34" charset="0"/>
                <a:cs typeface="Open Sans" panose="020B0606030504020204" pitchFamily="34" charset="0"/>
              </a:rPr>
              <a:t> όσο και σε ανθρώπινο δυναμικό</a:t>
            </a:r>
            <a:r>
              <a:rPr lang="el-GR" sz="2400" dirty="0">
                <a:latin typeface="Open Sans" panose="020B0606030504020204" pitchFamily="34" charset="0"/>
                <a:ea typeface="Open Sans" panose="020B0606030504020204" pitchFamily="34" charset="0"/>
                <a:cs typeface="Open Sans" panose="020B0606030504020204" pitchFamily="34" charset="0"/>
              </a:rPr>
              <a:t>.</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r>
              <a:rPr lang="el-GR" sz="2400" dirty="0">
                <a:latin typeface="Open Sans" panose="020B0606030504020204" pitchFamily="34" charset="0"/>
                <a:ea typeface="Open Sans" panose="020B0606030504020204" pitchFamily="34" charset="0"/>
                <a:cs typeface="Open Sans" panose="020B0606030504020204" pitchFamily="34" charset="0"/>
              </a:rPr>
              <a:t>Το προτεινόμενο ΠΜΣ </a:t>
            </a:r>
            <a:r>
              <a:rPr lang="el-GR" sz="2400" b="1" dirty="0">
                <a:latin typeface="Open Sans" panose="020B0606030504020204" pitchFamily="34" charset="0"/>
                <a:ea typeface="Open Sans" panose="020B0606030504020204" pitchFamily="34" charset="0"/>
                <a:cs typeface="Open Sans" panose="020B0606030504020204" pitchFamily="34" charset="0"/>
              </a:rPr>
              <a:t>είναι το βασικό ΠΜΣ του Τμήματος Γεωλογίας </a:t>
            </a:r>
            <a:r>
              <a:rPr lang="el-GR" sz="2400" dirty="0">
                <a:latin typeface="Open Sans" panose="020B0606030504020204" pitchFamily="34" charset="0"/>
                <a:ea typeface="Open Sans" panose="020B0606030504020204" pitchFamily="34" charset="0"/>
                <a:cs typeface="Open Sans" panose="020B0606030504020204" pitchFamily="34" charset="0"/>
              </a:rPr>
              <a:t>και αποτελεί σημαντική </a:t>
            </a:r>
            <a:r>
              <a:rPr lang="el-GR" sz="2400" u="sng" dirty="0">
                <a:latin typeface="Open Sans" panose="020B0606030504020204" pitchFamily="34" charset="0"/>
                <a:ea typeface="Open Sans" panose="020B0606030504020204" pitchFamily="34" charset="0"/>
                <a:cs typeface="Open Sans" panose="020B0606030504020204" pitchFamily="34" charset="0"/>
              </a:rPr>
              <a:t>αναμόρφωση και εκσυγχρονισμό του παλαιού ΠΜΣ </a:t>
            </a:r>
            <a:r>
              <a:rPr lang="el-GR" sz="2400" dirty="0">
                <a:latin typeface="Open Sans" panose="020B0606030504020204" pitchFamily="34" charset="0"/>
                <a:ea typeface="Open Sans" panose="020B0606030504020204" pitchFamily="34" charset="0"/>
                <a:cs typeface="Open Sans" panose="020B0606030504020204" pitchFamily="34" charset="0"/>
              </a:rPr>
              <a:t>του Τμήματος με τίτλο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dirty="0">
                <a:latin typeface="Open Sans" panose="020B0606030504020204" pitchFamily="34" charset="0"/>
                <a:ea typeface="Open Sans" panose="020B0606030504020204" pitchFamily="34" charset="0"/>
                <a:cs typeface="Open Sans" panose="020B0606030504020204" pitchFamily="34" charset="0"/>
              </a:rPr>
              <a:t> και Περιβάλλον, το οποίο ολοκληρώνεται το τρέχων ακαδημαϊκό έτος 2024-2025.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endParaRPr lang="el-G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Εικόνα 14">
            <a:extLst>
              <a:ext uri="{FF2B5EF4-FFF2-40B4-BE49-F238E27FC236}">
                <a16:creationId xmlns:a16="http://schemas.microsoft.com/office/drawing/2014/main" id="{A37B163E-4F1D-2A6E-3598-111737496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43" y="5695500"/>
            <a:ext cx="5830723" cy="4014227"/>
          </a:xfrm>
          <a:prstGeom prst="rect">
            <a:avLst/>
          </a:prstGeom>
        </p:spPr>
      </p:pic>
      <p:pic>
        <p:nvPicPr>
          <p:cNvPr id="7" name="Picture 6">
            <a:extLst>
              <a:ext uri="{FF2B5EF4-FFF2-40B4-BE49-F238E27FC236}">
                <a16:creationId xmlns:a16="http://schemas.microsoft.com/office/drawing/2014/main" id="{B5A6C88D-6BA2-3EB5-C2C9-5DDF2F1C62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55525" y="1611365"/>
            <a:ext cx="6499214" cy="3341922"/>
          </a:xfrm>
          <a:prstGeom prst="rect">
            <a:avLst/>
          </a:prstGeom>
        </p:spPr>
      </p:pic>
    </p:spTree>
    <p:extLst>
      <p:ext uri="{BB962C8B-B14F-4D97-AF65-F5344CB8AC3E}">
        <p14:creationId xmlns:p14="http://schemas.microsoft.com/office/powerpoint/2010/main" val="90016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74" name="Google Shape;274;p15"/>
          <p:cNvSpPr txBox="1"/>
          <p:nvPr/>
        </p:nvSpPr>
        <p:spPr>
          <a:xfrm>
            <a:off x="235863" y="1333500"/>
            <a:ext cx="5553780" cy="753861"/>
          </a:xfrm>
          <a:prstGeom prst="rect">
            <a:avLst/>
          </a:prstGeom>
          <a:noFill/>
          <a:ln>
            <a:noFill/>
          </a:ln>
        </p:spPr>
        <p:txBody>
          <a:bodyPr spcFirstLastPara="1" wrap="square" lIns="0" tIns="0" rIns="0" bIns="0" anchor="t" anchorCtr="0">
            <a:spAutoFit/>
          </a:bodyPr>
          <a:lstStyle/>
          <a:p>
            <a:pPr marL="0" marR="0" lvl="0" indent="0" algn="r" rtl="0">
              <a:lnSpc>
                <a:spcPct val="140011"/>
              </a:lnSpc>
              <a:spcBef>
                <a:spcPts val="0"/>
              </a:spcBef>
              <a:spcAft>
                <a:spcPts val="0"/>
              </a:spcAft>
              <a:buNone/>
            </a:pPr>
            <a:r>
              <a:rPr lang="el-GR" sz="3499" b="1" i="0" u="none" strike="noStrike" cap="none" dirty="0">
                <a:solidFill>
                  <a:srgbClr val="38059B"/>
                </a:solidFill>
                <a:latin typeface="Fira Sans"/>
                <a:ea typeface="Fira Sans"/>
                <a:cs typeface="Fira Sans"/>
                <a:sym typeface="Fira Sans"/>
              </a:rPr>
              <a:t>Δυνατά Σημεία  (</a:t>
            </a:r>
            <a:r>
              <a:rPr lang="en-US" sz="3499" b="1" i="0" u="none" strike="noStrike" cap="none" dirty="0">
                <a:solidFill>
                  <a:srgbClr val="38059B"/>
                </a:solidFill>
                <a:latin typeface="Fira Sans"/>
                <a:ea typeface="Fira Sans"/>
                <a:cs typeface="Fira Sans"/>
                <a:sym typeface="Fira Sans"/>
              </a:rPr>
              <a:t>Strengths)</a:t>
            </a:r>
            <a:endParaRPr dirty="0"/>
          </a:p>
        </p:txBody>
      </p:sp>
      <p:sp>
        <p:nvSpPr>
          <p:cNvPr id="275" name="Google Shape;275;p15"/>
          <p:cNvSpPr txBox="1"/>
          <p:nvPr/>
        </p:nvSpPr>
        <p:spPr>
          <a:xfrm>
            <a:off x="106310" y="2167780"/>
            <a:ext cx="5778755" cy="3231654"/>
          </a:xfrm>
          <a:prstGeom prst="rect">
            <a:avLst/>
          </a:prstGeom>
          <a:noFill/>
          <a:ln>
            <a:noFill/>
          </a:ln>
        </p:spPr>
        <p:txBody>
          <a:bodyPr spcFirstLastPara="1" wrap="square" lIns="0" tIns="0" rIns="0" bIns="0" anchor="t" anchorCtr="0">
            <a:spAutoFit/>
          </a:bodyPr>
          <a:lstStyle/>
          <a:p>
            <a:pPr marR="0" lvl="0" algn="ctr"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Διεπιστημονικό Πρόγραμμα Σπουδών</a:t>
            </a:r>
            <a:endParaRPr lang="en-US"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Σχετικότητα με την Αγορά Εργασίας</a:t>
            </a:r>
            <a:endParaRPr lang="en-US"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Εμπειρία μέσω Πρακτικής Εφαρμογής</a:t>
            </a:r>
            <a:endParaRPr lang="en-US"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Ευκαιρίες Καριέρας</a:t>
            </a: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Διεθνής Προοπτική</a:t>
            </a:r>
            <a:endParaRPr lang="en-US"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Διδακτικό Προσωπικό</a:t>
            </a:r>
            <a:endParaRPr lang="en-US" sz="2200" b="0" i="0" u="none" strike="noStrike" cap="none" dirty="0">
              <a:solidFill>
                <a:srgbClr val="000000"/>
              </a:solidFill>
              <a:latin typeface="Lato"/>
              <a:ea typeface="Lato"/>
              <a:cs typeface="Lato"/>
              <a:sym typeface="Lato"/>
            </a:endParaRPr>
          </a:p>
          <a:p>
            <a:pPr marL="342900" marR="0" lvl="0" indent="-342900" algn="r" rtl="0">
              <a:lnSpc>
                <a:spcPct val="140000"/>
              </a:lnSpc>
              <a:spcBef>
                <a:spcPts val="0"/>
              </a:spcBef>
              <a:spcAft>
                <a:spcPts val="0"/>
              </a:spcAft>
              <a:buAutoNum type="arabicPeriod"/>
            </a:pPr>
            <a:endParaRPr dirty="0"/>
          </a:p>
        </p:txBody>
      </p:sp>
      <p:sp>
        <p:nvSpPr>
          <p:cNvPr id="279" name="Google Shape;279;p15"/>
          <p:cNvSpPr txBox="1"/>
          <p:nvPr/>
        </p:nvSpPr>
        <p:spPr>
          <a:xfrm>
            <a:off x="83457" y="5690931"/>
            <a:ext cx="5706184" cy="753861"/>
          </a:xfrm>
          <a:prstGeom prst="rect">
            <a:avLst/>
          </a:prstGeom>
          <a:noFill/>
          <a:ln>
            <a:noFill/>
          </a:ln>
        </p:spPr>
        <p:txBody>
          <a:bodyPr spcFirstLastPara="1" wrap="square" lIns="0" tIns="0" rIns="0" bIns="0" anchor="t" anchorCtr="0">
            <a:spAutoFit/>
          </a:bodyPr>
          <a:lstStyle/>
          <a:p>
            <a:pPr marL="0" marR="0" lvl="0" indent="0" algn="r" rtl="0">
              <a:lnSpc>
                <a:spcPct val="140011"/>
              </a:lnSpc>
              <a:spcBef>
                <a:spcPts val="0"/>
              </a:spcBef>
              <a:spcAft>
                <a:spcPts val="0"/>
              </a:spcAft>
              <a:buNone/>
            </a:pPr>
            <a:r>
              <a:rPr lang="el-GR" sz="3499" b="1" i="0" u="none" strike="noStrike" cap="none" dirty="0">
                <a:solidFill>
                  <a:srgbClr val="38059B"/>
                </a:solidFill>
                <a:latin typeface="Fira Sans"/>
                <a:ea typeface="Fira Sans"/>
                <a:cs typeface="Fira Sans"/>
                <a:sym typeface="Fira Sans"/>
              </a:rPr>
              <a:t>Ευκαιρίες (</a:t>
            </a:r>
            <a:r>
              <a:rPr lang="en-US" sz="3499" b="1" i="0" u="none" strike="noStrike" cap="none" dirty="0">
                <a:solidFill>
                  <a:srgbClr val="38059B"/>
                </a:solidFill>
                <a:latin typeface="Fira Sans"/>
                <a:ea typeface="Fira Sans"/>
                <a:cs typeface="Fira Sans"/>
                <a:sym typeface="Fira Sans"/>
              </a:rPr>
              <a:t>Opportunities)</a:t>
            </a:r>
            <a:endParaRPr dirty="0"/>
          </a:p>
        </p:txBody>
      </p:sp>
      <p:sp>
        <p:nvSpPr>
          <p:cNvPr id="280" name="Google Shape;280;p15"/>
          <p:cNvSpPr txBox="1"/>
          <p:nvPr/>
        </p:nvSpPr>
        <p:spPr>
          <a:xfrm>
            <a:off x="226417" y="6430040"/>
            <a:ext cx="5920719" cy="323165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Αυξανόμενη Σημασία της Βιωσιμότητας</a:t>
            </a:r>
            <a:endParaRPr lang="en-US"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Αναδυόμενες Τεχνολογίες</a:t>
            </a: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Διεθνής Δικτύωση</a:t>
            </a: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ctr" rtl="0">
              <a:lnSpc>
                <a:spcPct val="140000"/>
              </a:lnSpc>
              <a:spcBef>
                <a:spcPts val="0"/>
              </a:spcBef>
              <a:spcAft>
                <a:spcPts val="0"/>
              </a:spcAft>
            </a:pPr>
            <a:r>
              <a:rPr lang="el-GR"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Εμπλοκή σε Πολιτικές και Κοινωνικά Θέματα</a:t>
            </a: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L="0" marR="0" lvl="0" indent="0" algn="ctr" rtl="0">
              <a:lnSpc>
                <a:spcPct val="140000"/>
              </a:lnSpc>
              <a:spcBef>
                <a:spcPts val="0"/>
              </a:spcBef>
              <a:spcAft>
                <a:spcPts val="0"/>
              </a:spcAft>
              <a:buNone/>
            </a:pP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L="0" marR="0" lvl="0" indent="0" algn="ctr" rtl="0">
              <a:lnSpc>
                <a:spcPct val="140000"/>
              </a:lnSpc>
              <a:spcBef>
                <a:spcPts val="0"/>
              </a:spcBef>
              <a:spcAft>
                <a:spcPts val="0"/>
              </a:spcAft>
              <a:buNone/>
            </a:pP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L="0" marR="0" lvl="0" indent="0" algn="ctr" rtl="0">
              <a:lnSpc>
                <a:spcPct val="140000"/>
              </a:lnSpc>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84" name="Google Shape;284;p15"/>
          <p:cNvSpPr txBox="1"/>
          <p:nvPr/>
        </p:nvSpPr>
        <p:spPr>
          <a:xfrm>
            <a:off x="11665445" y="1333500"/>
            <a:ext cx="5130520" cy="75386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l-GR" sz="3499" b="1" i="0" u="none" strike="noStrike" cap="none" dirty="0">
                <a:solidFill>
                  <a:srgbClr val="38059B"/>
                </a:solidFill>
                <a:latin typeface="Fira Sans"/>
                <a:ea typeface="Fira Sans"/>
                <a:cs typeface="Fira Sans"/>
                <a:sym typeface="Fira Sans"/>
              </a:rPr>
              <a:t>Αδυναμίες (</a:t>
            </a:r>
            <a:r>
              <a:rPr lang="en-US" sz="3499" b="1" i="0" u="none" strike="noStrike" cap="none" dirty="0">
                <a:solidFill>
                  <a:srgbClr val="38059B"/>
                </a:solidFill>
                <a:latin typeface="Fira Sans"/>
                <a:ea typeface="Fira Sans"/>
                <a:cs typeface="Fira Sans"/>
                <a:sym typeface="Fira Sans"/>
              </a:rPr>
              <a:t>Weaknesses)</a:t>
            </a:r>
            <a:endParaRPr dirty="0"/>
          </a:p>
        </p:txBody>
      </p:sp>
      <p:sp>
        <p:nvSpPr>
          <p:cNvPr id="285" name="Google Shape;285;p15"/>
          <p:cNvSpPr txBox="1"/>
          <p:nvPr/>
        </p:nvSpPr>
        <p:spPr>
          <a:xfrm>
            <a:off x="11838193" y="5608506"/>
            <a:ext cx="3586325" cy="753861"/>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l-GR" sz="3499" b="1" i="0" u="none" strike="noStrike" cap="none" dirty="0">
                <a:solidFill>
                  <a:srgbClr val="38059B"/>
                </a:solidFill>
                <a:latin typeface="Fira Sans"/>
                <a:ea typeface="Fira Sans"/>
                <a:cs typeface="Fira Sans"/>
                <a:sym typeface="Fira Sans"/>
              </a:rPr>
              <a:t>Απειλές (</a:t>
            </a:r>
            <a:r>
              <a:rPr lang="en-US" sz="3499" b="1" i="0" u="none" strike="noStrike" cap="none" dirty="0">
                <a:solidFill>
                  <a:srgbClr val="38059B"/>
                </a:solidFill>
                <a:latin typeface="Fira Sans"/>
                <a:ea typeface="Fira Sans"/>
                <a:cs typeface="Fira Sans"/>
                <a:sym typeface="Fira Sans"/>
              </a:rPr>
              <a:t>Threats)</a:t>
            </a:r>
            <a:endParaRPr dirty="0"/>
          </a:p>
        </p:txBody>
      </p:sp>
      <p:sp>
        <p:nvSpPr>
          <p:cNvPr id="286" name="Google Shape;286;p15"/>
          <p:cNvSpPr txBox="1"/>
          <p:nvPr/>
        </p:nvSpPr>
        <p:spPr>
          <a:xfrm>
            <a:off x="11640045" y="2207946"/>
            <a:ext cx="6177766" cy="1551194"/>
          </a:xfrm>
          <a:prstGeom prst="rect">
            <a:avLst/>
          </a:prstGeom>
          <a:noFill/>
          <a:ln>
            <a:noFill/>
          </a:ln>
        </p:spPr>
        <p:txBody>
          <a:bodyPr spcFirstLastPara="1" wrap="square" lIns="0" tIns="0" rIns="0" bIns="0" anchor="t" anchorCtr="0">
            <a:spAutoFit/>
          </a:bodyPr>
          <a:lstStyle/>
          <a:p>
            <a:pPr marR="0" lvl="0" algn="l" rtl="0">
              <a:lnSpc>
                <a:spcPct val="140000"/>
              </a:lnSpc>
              <a:spcBef>
                <a:spcPts val="0"/>
              </a:spcBef>
              <a:spcAft>
                <a:spcPts val="0"/>
              </a:spcAft>
            </a:pPr>
            <a:r>
              <a:rPr lang="el-GR" sz="2400" dirty="0">
                <a:latin typeface="Open Sans" panose="020B0606030504020204" pitchFamily="34" charset="0"/>
                <a:ea typeface="Open Sans" panose="020B0606030504020204" pitchFamily="34" charset="0"/>
                <a:cs typeface="Open Sans" panose="020B0606030504020204" pitchFamily="34" charset="0"/>
              </a:rPr>
              <a:t>Απαιτητικό σε Πόρους Πρόγραμμα</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R="0" lvl="0" algn="l" rtl="0">
              <a:lnSpc>
                <a:spcPct val="140000"/>
              </a:lnSpc>
              <a:spcBef>
                <a:spcPts val="0"/>
              </a:spcBef>
              <a:spcAft>
                <a:spcPts val="0"/>
              </a:spcAft>
            </a:pPr>
            <a:r>
              <a:rPr lang="el-GR" sz="2400" dirty="0">
                <a:latin typeface="Open Sans" panose="020B0606030504020204" pitchFamily="34" charset="0"/>
                <a:ea typeface="Open Sans" panose="020B0606030504020204" pitchFamily="34" charset="0"/>
                <a:cs typeface="Open Sans" panose="020B0606030504020204" pitchFamily="34" charset="0"/>
              </a:rPr>
              <a:t>Ανταγωνισμός με Παρόμοια Προγράμματα</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40000"/>
              </a:lnSpc>
              <a:spcBef>
                <a:spcPts val="0"/>
              </a:spcBef>
              <a:spcAft>
                <a:spcPts val="0"/>
              </a:spcAft>
              <a:buAutoNum type="arabicPeriod"/>
            </a:pP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Google Shape;290;p15"/>
          <p:cNvSpPr txBox="1"/>
          <p:nvPr/>
        </p:nvSpPr>
        <p:spPr>
          <a:xfrm>
            <a:off x="11859745" y="6481631"/>
            <a:ext cx="5778755" cy="2283702"/>
          </a:xfrm>
          <a:prstGeom prst="rect">
            <a:avLst/>
          </a:prstGeom>
          <a:noFill/>
          <a:ln>
            <a:noFill/>
          </a:ln>
        </p:spPr>
        <p:txBody>
          <a:bodyPr spcFirstLastPara="1" wrap="square" lIns="0" tIns="0" rIns="0" bIns="0" anchor="t" anchorCtr="0">
            <a:spAutoFit/>
          </a:bodyPr>
          <a:lstStyle/>
          <a:p>
            <a:pPr marR="0" lvl="0" algn="l" rtl="0">
              <a:lnSpc>
                <a:spcPct val="140000"/>
              </a:lnSpc>
              <a:spcBef>
                <a:spcPts val="0"/>
              </a:spcBef>
              <a:spcAft>
                <a:spcPts val="0"/>
              </a:spcAft>
            </a:pPr>
            <a:r>
              <a:rPr lang="el-GR"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Οικονομική Αστάθεια</a:t>
            </a:r>
            <a:endParaRPr lang="en-US" sz="2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l" rtl="0">
              <a:lnSpc>
                <a:spcPct val="140000"/>
              </a:lnSpc>
              <a:spcBef>
                <a:spcPts val="0"/>
              </a:spcBef>
              <a:spcAft>
                <a:spcPts val="0"/>
              </a:spcAft>
            </a:pPr>
            <a:r>
              <a:rPr lang="el-GR" sz="2200" dirty="0">
                <a:latin typeface="Open Sans" panose="020B0606030504020204" pitchFamily="34" charset="0"/>
                <a:ea typeface="Open Sans" panose="020B0606030504020204" pitchFamily="34" charset="0"/>
                <a:cs typeface="Open Sans" panose="020B0606030504020204" pitchFamily="34" charset="0"/>
              </a:rPr>
              <a:t>Περιβαλλοντικές και Ηθικές Ανησυχίες</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R="0" lvl="0" algn="l" rtl="0">
              <a:lnSpc>
                <a:spcPct val="140000"/>
              </a:lnSpc>
              <a:spcBef>
                <a:spcPts val="0"/>
              </a:spcBef>
              <a:spcAft>
                <a:spcPts val="0"/>
              </a:spcAft>
            </a:pPr>
            <a:r>
              <a:rPr lang="el-GR"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Τεχνολογικές Ανατροπές</a:t>
            </a: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R="0" lvl="0" algn="l" rtl="0">
              <a:lnSpc>
                <a:spcPct val="140000"/>
              </a:lnSpc>
              <a:spcBef>
                <a:spcPts val="0"/>
              </a:spcBef>
              <a:spcAft>
                <a:spcPts val="0"/>
              </a:spcAft>
            </a:pPr>
            <a:r>
              <a:rPr lang="el-GR"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rPr>
              <a:t>Κλιματικοί και Περιβαλλοντικοί Κίνδυνοι</a:t>
            </a:r>
            <a:endParaRPr lang="en-US" sz="2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Lato"/>
            </a:endParaRPr>
          </a:p>
          <a:p>
            <a:pPr marL="457200" marR="0" lvl="0" indent="-457200" algn="l" rtl="0">
              <a:lnSpc>
                <a:spcPct val="140000"/>
              </a:lnSpc>
              <a:spcBef>
                <a:spcPts val="0"/>
              </a:spcBef>
              <a:spcAft>
                <a:spcPts val="0"/>
              </a:spcAft>
              <a:buAutoNum type="arabicPeriod"/>
            </a:pPr>
            <a:endParaRPr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3" name="Google Shape;253;p15"/>
          <p:cNvGrpSpPr/>
          <p:nvPr/>
        </p:nvGrpSpPr>
        <p:grpSpPr>
          <a:xfrm>
            <a:off x="6219678" y="2306884"/>
            <a:ext cx="5130521" cy="5130521"/>
            <a:chOff x="0" y="0"/>
            <a:chExt cx="812800" cy="812800"/>
          </a:xfrm>
        </p:grpSpPr>
        <p:sp>
          <p:nvSpPr>
            <p:cNvPr id="254" name="Google Shape;254;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15"/>
          <p:cNvCxnSpPr/>
          <p:nvPr/>
        </p:nvCxnSpPr>
        <p:spPr>
          <a:xfrm>
            <a:off x="5847883" y="4872145"/>
            <a:ext cx="5874111" cy="0"/>
          </a:xfrm>
          <a:prstGeom prst="straightConnector1">
            <a:avLst/>
          </a:prstGeom>
          <a:noFill/>
          <a:ln w="123825" cap="flat" cmpd="sng">
            <a:solidFill>
              <a:srgbClr val="AECEF9"/>
            </a:solidFill>
            <a:prstDash val="solid"/>
            <a:round/>
            <a:headEnd type="none" w="sm" len="sm"/>
            <a:tailEnd type="none" w="sm" len="sm"/>
          </a:ln>
        </p:spPr>
      </p:cxnSp>
      <p:cxnSp>
        <p:nvCxnSpPr>
          <p:cNvPr id="257" name="Google Shape;257;p15"/>
          <p:cNvCxnSpPr/>
          <p:nvPr/>
        </p:nvCxnSpPr>
        <p:spPr>
          <a:xfrm>
            <a:off x="8784939" y="1868935"/>
            <a:ext cx="0" cy="6006420"/>
          </a:xfrm>
          <a:prstGeom prst="straightConnector1">
            <a:avLst/>
          </a:prstGeom>
          <a:noFill/>
          <a:ln w="123825" cap="flat" cmpd="sng">
            <a:solidFill>
              <a:srgbClr val="AECEF9"/>
            </a:solidFill>
            <a:prstDash val="solid"/>
            <a:round/>
            <a:headEnd type="none" w="sm" len="sm"/>
            <a:tailEnd type="none" w="sm" len="sm"/>
          </a:ln>
        </p:spPr>
      </p:cxnSp>
      <p:grpSp>
        <p:nvGrpSpPr>
          <p:cNvPr id="258" name="Google Shape;258;p15"/>
          <p:cNvGrpSpPr/>
          <p:nvPr/>
        </p:nvGrpSpPr>
        <p:grpSpPr>
          <a:xfrm>
            <a:off x="7610337" y="3697543"/>
            <a:ext cx="2349203" cy="2349203"/>
            <a:chOff x="0" y="0"/>
            <a:chExt cx="812800" cy="812800"/>
          </a:xfrm>
        </p:grpSpPr>
        <p:sp>
          <p:nvSpPr>
            <p:cNvPr id="259" name="Google Shape;259;p15"/>
            <p:cNvSpPr/>
            <p:nvPr/>
          </p:nvSpPr>
          <p:spPr>
            <a:xfrm>
              <a:off x="0" y="0"/>
              <a:ext cx="812800" cy="812800"/>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solidFill>
              <a:srgbClr val="AECEF9"/>
            </a:solidFill>
            <a:ln>
              <a:noFill/>
            </a:ln>
          </p:spPr>
          <p:txBody>
            <a:bodyPr/>
            <a:lstStyle/>
            <a:p>
              <a:endParaRPr lang="el-GR"/>
            </a:p>
          </p:txBody>
        </p:sp>
        <p:sp>
          <p:nvSpPr>
            <p:cNvPr id="260" name="Google Shape;260;p15"/>
            <p:cNvSpPr txBox="1"/>
            <p:nvPr/>
          </p:nvSpPr>
          <p:spPr>
            <a:xfrm>
              <a:off x="139700" y="92075"/>
              <a:ext cx="533400" cy="581025"/>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66B91E43-B30B-B82A-A212-A403BD2773A3}"/>
              </a:ext>
            </a:extLst>
          </p:cNvPr>
          <p:cNvGrpSpPr/>
          <p:nvPr/>
        </p:nvGrpSpPr>
        <p:grpSpPr>
          <a:xfrm>
            <a:off x="6852962" y="2504829"/>
            <a:ext cx="3820157" cy="1170916"/>
            <a:chOff x="6852962" y="2171700"/>
            <a:chExt cx="3820157" cy="1170916"/>
          </a:xfrm>
        </p:grpSpPr>
        <p:grpSp>
          <p:nvGrpSpPr>
            <p:cNvPr id="261" name="Google Shape;261;p15"/>
            <p:cNvGrpSpPr/>
            <p:nvPr/>
          </p:nvGrpSpPr>
          <p:grpSpPr>
            <a:xfrm>
              <a:off x="6852962" y="2171700"/>
              <a:ext cx="1170916" cy="1170916"/>
              <a:chOff x="0" y="0"/>
              <a:chExt cx="812800" cy="812800"/>
            </a:xfrm>
          </p:grpSpPr>
          <p:sp>
            <p:nvSpPr>
              <p:cNvPr id="262" name="Google Shape;26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4" name="Google Shape;264;p15"/>
            <p:cNvGrpSpPr/>
            <p:nvPr/>
          </p:nvGrpSpPr>
          <p:grpSpPr>
            <a:xfrm>
              <a:off x="9502203" y="2171700"/>
              <a:ext cx="1170916" cy="1170916"/>
              <a:chOff x="0" y="0"/>
              <a:chExt cx="812800" cy="812800"/>
            </a:xfrm>
          </p:grpSpPr>
          <p:sp>
            <p:nvSpPr>
              <p:cNvPr id="265" name="Google Shape;26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4" name="Google Shape;294;p15"/>
            <p:cNvSpPr txBox="1"/>
            <p:nvPr/>
          </p:nvSpPr>
          <p:spPr>
            <a:xfrm>
              <a:off x="7293104" y="2317127"/>
              <a:ext cx="290632" cy="67945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i="0" u="none" strike="noStrike" cap="none" dirty="0">
                  <a:solidFill>
                    <a:srgbClr val="FFFEFA"/>
                  </a:solidFill>
                  <a:latin typeface="Fira Sans"/>
                  <a:ea typeface="Fira Sans"/>
                  <a:cs typeface="Fira Sans"/>
                  <a:sym typeface="Fira Sans"/>
                </a:rPr>
                <a:t>S</a:t>
              </a:r>
              <a:endParaRPr dirty="0"/>
            </a:p>
          </p:txBody>
        </p:sp>
        <p:sp>
          <p:nvSpPr>
            <p:cNvPr id="295" name="Google Shape;295;p15"/>
            <p:cNvSpPr txBox="1"/>
            <p:nvPr/>
          </p:nvSpPr>
          <p:spPr>
            <a:xfrm>
              <a:off x="9872515" y="2317127"/>
              <a:ext cx="430292" cy="67945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i="0" u="none" strike="noStrike" cap="none" dirty="0">
                  <a:solidFill>
                    <a:srgbClr val="FFFEFA"/>
                  </a:solidFill>
                  <a:latin typeface="Fira Sans"/>
                  <a:ea typeface="Fira Sans"/>
                  <a:cs typeface="Fira Sans"/>
                  <a:sym typeface="Fira Sans"/>
                </a:rPr>
                <a:t>W</a:t>
              </a:r>
              <a:endParaRPr dirty="0"/>
            </a:p>
          </p:txBody>
        </p:sp>
      </p:grpSp>
      <p:sp>
        <p:nvSpPr>
          <p:cNvPr id="2" name="TextBox 5">
            <a:extLst>
              <a:ext uri="{FF2B5EF4-FFF2-40B4-BE49-F238E27FC236}">
                <a16:creationId xmlns:a16="http://schemas.microsoft.com/office/drawing/2014/main" id="{A3DCDA4F-21F5-4BA2-3582-BC1DF4351A37}"/>
              </a:ext>
            </a:extLst>
          </p:cNvPr>
          <p:cNvSpPr txBox="1"/>
          <p:nvPr/>
        </p:nvSpPr>
        <p:spPr>
          <a:xfrm>
            <a:off x="291811" y="191867"/>
            <a:ext cx="17526000" cy="967573"/>
          </a:xfrm>
          <a:prstGeom prst="rect">
            <a:avLst/>
          </a:prstGeom>
        </p:spPr>
        <p:txBody>
          <a:bodyPr wrap="square" lIns="0" tIns="0" rIns="0" bIns="0" rtlCol="0" anchor="t">
            <a:spAutoFit/>
          </a:bodyPr>
          <a:lstStyle/>
          <a:p>
            <a:pPr algn="ctr">
              <a:lnSpc>
                <a:spcPts val="7940"/>
              </a:lnSpc>
            </a:pPr>
            <a:r>
              <a:rPr lang="en-US" sz="5400" b="1" dirty="0">
                <a:solidFill>
                  <a:srgbClr val="004AAD"/>
                </a:solidFill>
                <a:latin typeface="League Spartan"/>
                <a:ea typeface="League Spartan"/>
                <a:cs typeface="League Spartan"/>
                <a:sym typeface="League Spartan"/>
              </a:rPr>
              <a:t>SWOT analysis</a:t>
            </a:r>
            <a:endParaRPr lang="el-GR" sz="5400" b="1" dirty="0">
              <a:solidFill>
                <a:srgbClr val="004AAD"/>
              </a:solidFill>
              <a:latin typeface="League Spartan"/>
              <a:ea typeface="League Spartan"/>
              <a:cs typeface="League Spartan"/>
              <a:sym typeface="League Spartan"/>
            </a:endParaRPr>
          </a:p>
        </p:txBody>
      </p:sp>
      <p:grpSp>
        <p:nvGrpSpPr>
          <p:cNvPr id="28" name="Group 27">
            <a:extLst>
              <a:ext uri="{FF2B5EF4-FFF2-40B4-BE49-F238E27FC236}">
                <a16:creationId xmlns:a16="http://schemas.microsoft.com/office/drawing/2014/main" id="{A665BB48-1597-C597-BA4D-3B1CF296FB54}"/>
              </a:ext>
            </a:extLst>
          </p:cNvPr>
          <p:cNvGrpSpPr/>
          <p:nvPr/>
        </p:nvGrpSpPr>
        <p:grpSpPr>
          <a:xfrm>
            <a:off x="6884723" y="2528247"/>
            <a:ext cx="1128303" cy="1128303"/>
            <a:chOff x="6884723" y="2528247"/>
            <a:chExt cx="1128303" cy="1128303"/>
          </a:xfrm>
        </p:grpSpPr>
        <p:grpSp>
          <p:nvGrpSpPr>
            <p:cNvPr id="5" name="Google Shape;482;p20">
              <a:extLst>
                <a:ext uri="{FF2B5EF4-FFF2-40B4-BE49-F238E27FC236}">
                  <a16:creationId xmlns:a16="http://schemas.microsoft.com/office/drawing/2014/main" id="{CE097994-59E1-FF62-1BAE-BA20CC7ABFE7}"/>
                </a:ext>
              </a:extLst>
            </p:cNvPr>
            <p:cNvGrpSpPr/>
            <p:nvPr/>
          </p:nvGrpSpPr>
          <p:grpSpPr>
            <a:xfrm>
              <a:off x="6884723" y="2528247"/>
              <a:ext cx="1128303" cy="1128303"/>
              <a:chOff x="0" y="0"/>
              <a:chExt cx="812800" cy="812800"/>
            </a:xfrm>
          </p:grpSpPr>
          <p:sp>
            <p:nvSpPr>
              <p:cNvPr id="6" name="Google Shape;483;p20">
                <a:extLst>
                  <a:ext uri="{FF2B5EF4-FFF2-40B4-BE49-F238E27FC236}">
                    <a16:creationId xmlns:a16="http://schemas.microsoft.com/office/drawing/2014/main" id="{AFDB28F9-A117-14BF-E2AE-0DC7E8B7569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p20">
                <a:extLst>
                  <a:ext uri="{FF2B5EF4-FFF2-40B4-BE49-F238E27FC236}">
                    <a16:creationId xmlns:a16="http://schemas.microsoft.com/office/drawing/2014/main" id="{8E4FF976-4FE6-B256-02E8-C53DD9AA7100}"/>
                  </a:ext>
                </a:extLst>
              </p:cNvPr>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 name="Google Shape;525;p20">
              <a:extLst>
                <a:ext uri="{FF2B5EF4-FFF2-40B4-BE49-F238E27FC236}">
                  <a16:creationId xmlns:a16="http://schemas.microsoft.com/office/drawing/2014/main" id="{C1C55A3B-3D02-B0AD-5E95-D7875EB567CB}"/>
                </a:ext>
              </a:extLst>
            </p:cNvPr>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998494" y="2645273"/>
              <a:ext cx="900775" cy="894288"/>
            </a:xfrm>
            <a:prstGeom prst="rect">
              <a:avLst/>
            </a:prstGeom>
            <a:noFill/>
            <a:ln>
              <a:noFill/>
            </a:ln>
          </p:spPr>
        </p:pic>
      </p:grpSp>
      <p:grpSp>
        <p:nvGrpSpPr>
          <p:cNvPr id="25" name="Group 24">
            <a:extLst>
              <a:ext uri="{FF2B5EF4-FFF2-40B4-BE49-F238E27FC236}">
                <a16:creationId xmlns:a16="http://schemas.microsoft.com/office/drawing/2014/main" id="{7AA89F27-4D8C-DC1B-C4DA-DEBA607187C1}"/>
              </a:ext>
            </a:extLst>
          </p:cNvPr>
          <p:cNvGrpSpPr/>
          <p:nvPr/>
        </p:nvGrpSpPr>
        <p:grpSpPr>
          <a:xfrm>
            <a:off x="6998494" y="6353457"/>
            <a:ext cx="1189059" cy="1180696"/>
            <a:chOff x="6852962" y="6671443"/>
            <a:chExt cx="1189059" cy="1180696"/>
          </a:xfrm>
        </p:grpSpPr>
        <p:grpSp>
          <p:nvGrpSpPr>
            <p:cNvPr id="267" name="Google Shape;267;p15"/>
            <p:cNvGrpSpPr/>
            <p:nvPr/>
          </p:nvGrpSpPr>
          <p:grpSpPr>
            <a:xfrm>
              <a:off x="6852962" y="6681223"/>
              <a:ext cx="1170916" cy="1170916"/>
              <a:chOff x="0" y="0"/>
              <a:chExt cx="812800" cy="812800"/>
            </a:xfrm>
          </p:grpSpPr>
          <p:sp>
            <p:nvSpPr>
              <p:cNvPr id="268" name="Google Shape;26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6" name="Google Shape;296;p15"/>
            <p:cNvSpPr txBox="1"/>
            <p:nvPr/>
          </p:nvSpPr>
          <p:spPr>
            <a:xfrm>
              <a:off x="7262922" y="6888856"/>
              <a:ext cx="350996" cy="67945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i="0" u="none" strike="noStrike" cap="none">
                  <a:solidFill>
                    <a:srgbClr val="FFFEFA"/>
                  </a:solidFill>
                  <a:latin typeface="Fira Sans"/>
                  <a:ea typeface="Fira Sans"/>
                  <a:cs typeface="Fira Sans"/>
                  <a:sym typeface="Fira Sans"/>
                </a:rPr>
                <a:t>O</a:t>
              </a:r>
              <a:endParaRPr/>
            </a:p>
          </p:txBody>
        </p:sp>
        <p:grpSp>
          <p:nvGrpSpPr>
            <p:cNvPr id="9" name="Google Shape;485;p20">
              <a:extLst>
                <a:ext uri="{FF2B5EF4-FFF2-40B4-BE49-F238E27FC236}">
                  <a16:creationId xmlns:a16="http://schemas.microsoft.com/office/drawing/2014/main" id="{85F0D0BA-C1D8-E6B8-AD35-6A93413AFD32}"/>
                </a:ext>
              </a:extLst>
            </p:cNvPr>
            <p:cNvGrpSpPr/>
            <p:nvPr/>
          </p:nvGrpSpPr>
          <p:grpSpPr>
            <a:xfrm>
              <a:off x="6913718" y="6671443"/>
              <a:ext cx="1128303" cy="1128303"/>
              <a:chOff x="0" y="0"/>
              <a:chExt cx="812800" cy="812800"/>
            </a:xfrm>
          </p:grpSpPr>
          <p:sp>
            <p:nvSpPr>
              <p:cNvPr id="10" name="Google Shape;486;p20">
                <a:extLst>
                  <a:ext uri="{FF2B5EF4-FFF2-40B4-BE49-F238E27FC236}">
                    <a16:creationId xmlns:a16="http://schemas.microsoft.com/office/drawing/2014/main" id="{6EA6AB18-3919-EE44-C760-87FA681C87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7;p20">
                <a:extLst>
                  <a:ext uri="{FF2B5EF4-FFF2-40B4-BE49-F238E27FC236}">
                    <a16:creationId xmlns:a16="http://schemas.microsoft.com/office/drawing/2014/main" id="{AF722B62-B361-5BF5-525D-842BC9D99429}"/>
                  </a:ext>
                </a:extLst>
              </p:cNvPr>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 name="Google Shape;497;p20">
              <a:extLst>
                <a:ext uri="{FF2B5EF4-FFF2-40B4-BE49-F238E27FC236}">
                  <a16:creationId xmlns:a16="http://schemas.microsoft.com/office/drawing/2014/main" id="{D21C2A70-C8A8-9FF5-20B7-2A1E89E35D78}"/>
                </a:ext>
              </a:extLst>
            </p:cNvPr>
            <p:cNvSpPr/>
            <p:nvPr/>
          </p:nvSpPr>
          <p:spPr>
            <a:xfrm>
              <a:off x="7133065" y="6890789"/>
              <a:ext cx="689610" cy="689610"/>
            </a:xfrm>
            <a:custGeom>
              <a:avLst/>
              <a:gdLst/>
              <a:ahLst/>
              <a:cxnLst/>
              <a:rect l="l" t="t" r="r" b="b"/>
              <a:pathLst>
                <a:path w="689610" h="689610" extrusionOk="0">
                  <a:moveTo>
                    <a:pt x="0" y="0"/>
                  </a:moveTo>
                  <a:lnTo>
                    <a:pt x="689610" y="0"/>
                  </a:lnTo>
                  <a:lnTo>
                    <a:pt x="689610" y="689610"/>
                  </a:lnTo>
                  <a:lnTo>
                    <a:pt x="0" y="689610"/>
                  </a:lnTo>
                  <a:lnTo>
                    <a:pt x="0" y="0"/>
                  </a:lnTo>
                  <a:close/>
                </a:path>
              </a:pathLst>
            </a:custGeom>
            <a:blipFill rotWithShape="1">
              <a:blip r:embed="rId4" cstate="print">
                <a:alphaModFix/>
                <a:extLst>
                  <a:ext uri="{28A0092B-C50C-407E-A947-70E740481C1C}">
                    <a14:useLocalDpi xmlns:a14="http://schemas.microsoft.com/office/drawing/2010/main" val="0"/>
                  </a:ext>
                </a:extLst>
              </a:blip>
              <a:stretch>
                <a:fillRect/>
              </a:stretch>
            </a:blipFill>
            <a:ln>
              <a:noFill/>
            </a:ln>
          </p:spPr>
          <p:txBody>
            <a:bodyPr/>
            <a:lstStyle/>
            <a:p>
              <a:endParaRPr lang="el-GR"/>
            </a:p>
          </p:txBody>
        </p:sp>
      </p:grpSp>
      <p:grpSp>
        <p:nvGrpSpPr>
          <p:cNvPr id="26" name="Group 25">
            <a:extLst>
              <a:ext uri="{FF2B5EF4-FFF2-40B4-BE49-F238E27FC236}">
                <a16:creationId xmlns:a16="http://schemas.microsoft.com/office/drawing/2014/main" id="{8F9B3453-AC35-D1AE-9613-B84D04086381}"/>
              </a:ext>
            </a:extLst>
          </p:cNvPr>
          <p:cNvGrpSpPr/>
          <p:nvPr/>
        </p:nvGrpSpPr>
        <p:grpSpPr>
          <a:xfrm>
            <a:off x="9471470" y="6362367"/>
            <a:ext cx="1170916" cy="1174844"/>
            <a:chOff x="9502203" y="6681223"/>
            <a:chExt cx="1170916" cy="1174844"/>
          </a:xfrm>
        </p:grpSpPr>
        <p:grpSp>
          <p:nvGrpSpPr>
            <p:cNvPr id="270" name="Google Shape;270;p15"/>
            <p:cNvGrpSpPr/>
            <p:nvPr/>
          </p:nvGrpSpPr>
          <p:grpSpPr>
            <a:xfrm>
              <a:off x="9502203" y="6681223"/>
              <a:ext cx="1170916" cy="1170916"/>
              <a:chOff x="0" y="0"/>
              <a:chExt cx="812800" cy="812800"/>
            </a:xfrm>
          </p:grpSpPr>
          <p:sp>
            <p:nvSpPr>
              <p:cNvPr id="271" name="Google Shape;27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7" name="Google Shape;297;p15"/>
            <p:cNvSpPr txBox="1"/>
            <p:nvPr/>
          </p:nvSpPr>
          <p:spPr>
            <a:xfrm>
              <a:off x="9950500" y="6888856"/>
              <a:ext cx="274320" cy="67945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1" i="0" u="none" strike="noStrike" cap="none">
                  <a:solidFill>
                    <a:srgbClr val="FFFEFA"/>
                  </a:solidFill>
                  <a:latin typeface="Fira Sans"/>
                  <a:ea typeface="Fira Sans"/>
                  <a:cs typeface="Fira Sans"/>
                  <a:sym typeface="Fira Sans"/>
                </a:rPr>
                <a:t>T</a:t>
              </a:r>
              <a:endParaRPr/>
            </a:p>
          </p:txBody>
        </p:sp>
        <p:grpSp>
          <p:nvGrpSpPr>
            <p:cNvPr id="13" name="Google Shape;492;p20">
              <a:extLst>
                <a:ext uri="{FF2B5EF4-FFF2-40B4-BE49-F238E27FC236}">
                  <a16:creationId xmlns:a16="http://schemas.microsoft.com/office/drawing/2014/main" id="{75BE36D2-9496-9979-7735-98AF572DB495}"/>
                </a:ext>
              </a:extLst>
            </p:cNvPr>
            <p:cNvGrpSpPr/>
            <p:nvPr/>
          </p:nvGrpSpPr>
          <p:grpSpPr>
            <a:xfrm>
              <a:off x="9515298" y="6727764"/>
              <a:ext cx="1128303" cy="1128303"/>
              <a:chOff x="0" y="0"/>
              <a:chExt cx="812800" cy="812800"/>
            </a:xfrm>
          </p:grpSpPr>
          <p:sp>
            <p:nvSpPr>
              <p:cNvPr id="14" name="Google Shape;493;p20">
                <a:extLst>
                  <a:ext uri="{FF2B5EF4-FFF2-40B4-BE49-F238E27FC236}">
                    <a16:creationId xmlns:a16="http://schemas.microsoft.com/office/drawing/2014/main" id="{905A6ECF-60C5-43AE-2FC8-2D49AE58136D}"/>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4;p20">
                <a:extLst>
                  <a:ext uri="{FF2B5EF4-FFF2-40B4-BE49-F238E27FC236}">
                    <a16:creationId xmlns:a16="http://schemas.microsoft.com/office/drawing/2014/main" id="{9DF4FFD1-C761-7058-41AF-61597077FC41}"/>
                  </a:ext>
                </a:extLst>
              </p:cNvPr>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 name="Google Shape;527;p20">
              <a:extLst>
                <a:ext uri="{FF2B5EF4-FFF2-40B4-BE49-F238E27FC236}">
                  <a16:creationId xmlns:a16="http://schemas.microsoft.com/office/drawing/2014/main" id="{463F85FF-6D7B-8BCD-4A70-B94F435B2668}"/>
                </a:ext>
              </a:extLst>
            </p:cNvPr>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9696206" y="6870201"/>
              <a:ext cx="766525" cy="766525"/>
            </a:xfrm>
            <a:prstGeom prst="rect">
              <a:avLst/>
            </a:prstGeom>
            <a:noFill/>
            <a:ln>
              <a:noFill/>
            </a:ln>
          </p:spPr>
        </p:pic>
      </p:grpSp>
      <p:grpSp>
        <p:nvGrpSpPr>
          <p:cNvPr id="27" name="Group 26">
            <a:extLst>
              <a:ext uri="{FF2B5EF4-FFF2-40B4-BE49-F238E27FC236}">
                <a16:creationId xmlns:a16="http://schemas.microsoft.com/office/drawing/2014/main" id="{8E3AEFC7-2597-B918-896E-E417025C7CFC}"/>
              </a:ext>
            </a:extLst>
          </p:cNvPr>
          <p:cNvGrpSpPr/>
          <p:nvPr/>
        </p:nvGrpSpPr>
        <p:grpSpPr>
          <a:xfrm>
            <a:off x="9527858" y="2487254"/>
            <a:ext cx="1128303" cy="1128303"/>
            <a:chOff x="9527858" y="2487254"/>
            <a:chExt cx="1128303" cy="1128303"/>
          </a:xfrm>
        </p:grpSpPr>
        <p:grpSp>
          <p:nvGrpSpPr>
            <p:cNvPr id="17" name="Google Shape;488;p20">
              <a:extLst>
                <a:ext uri="{FF2B5EF4-FFF2-40B4-BE49-F238E27FC236}">
                  <a16:creationId xmlns:a16="http://schemas.microsoft.com/office/drawing/2014/main" id="{934922F5-A631-7D6C-417C-8FBC3B6A759F}"/>
                </a:ext>
              </a:extLst>
            </p:cNvPr>
            <p:cNvGrpSpPr/>
            <p:nvPr/>
          </p:nvGrpSpPr>
          <p:grpSpPr>
            <a:xfrm>
              <a:off x="9527858" y="2487254"/>
              <a:ext cx="1128303" cy="1128303"/>
              <a:chOff x="0" y="0"/>
              <a:chExt cx="812800" cy="812800"/>
            </a:xfrm>
          </p:grpSpPr>
          <p:sp>
            <p:nvSpPr>
              <p:cNvPr id="18" name="Google Shape;489;p20">
                <a:extLst>
                  <a:ext uri="{FF2B5EF4-FFF2-40B4-BE49-F238E27FC236}">
                    <a16:creationId xmlns:a16="http://schemas.microsoft.com/office/drawing/2014/main" id="{A5AE4B9A-0C4D-36FE-2025-3707536F66E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0;p20">
                <a:extLst>
                  <a:ext uri="{FF2B5EF4-FFF2-40B4-BE49-F238E27FC236}">
                    <a16:creationId xmlns:a16="http://schemas.microsoft.com/office/drawing/2014/main" id="{BD0FB5FB-E2B8-7807-01AA-35817F17E88C}"/>
                  </a:ext>
                </a:extLst>
              </p:cNvPr>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0" name="Google Shape;526;p20">
              <a:extLst>
                <a:ext uri="{FF2B5EF4-FFF2-40B4-BE49-F238E27FC236}">
                  <a16:creationId xmlns:a16="http://schemas.microsoft.com/office/drawing/2014/main" id="{BF28C780-8D19-D694-AFFC-5E2966D82AA5}"/>
                </a:ext>
              </a:extLst>
            </p:cNvPr>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9708766" y="2640465"/>
              <a:ext cx="766525" cy="760137"/>
            </a:xfrm>
            <a:prstGeom prst="rect">
              <a:avLst/>
            </a:prstGeom>
            <a:noFill/>
            <a:ln>
              <a:noFill/>
            </a:ln>
          </p:spPr>
        </p:pic>
      </p:grpSp>
      <p:sp>
        <p:nvSpPr>
          <p:cNvPr id="21" name="Google Shape;511;p20">
            <a:extLst>
              <a:ext uri="{FF2B5EF4-FFF2-40B4-BE49-F238E27FC236}">
                <a16:creationId xmlns:a16="http://schemas.microsoft.com/office/drawing/2014/main" id="{69835143-5E1D-6010-D681-B2EF20E06CFD}"/>
              </a:ext>
            </a:extLst>
          </p:cNvPr>
          <p:cNvSpPr txBox="1"/>
          <p:nvPr/>
        </p:nvSpPr>
        <p:spPr>
          <a:xfrm>
            <a:off x="5876512" y="3117501"/>
            <a:ext cx="653891" cy="193899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9000" b="1" i="0" u="none" strike="noStrike" cap="none" dirty="0">
                <a:solidFill>
                  <a:srgbClr val="7030A0"/>
                </a:solidFill>
                <a:latin typeface="Fira Sans"/>
                <a:ea typeface="Fira Sans"/>
                <a:cs typeface="Fira Sans"/>
                <a:sym typeface="Fira Sans"/>
              </a:rPr>
              <a:t>S</a:t>
            </a:r>
            <a:endParaRPr dirty="0">
              <a:solidFill>
                <a:srgbClr val="7030A0"/>
              </a:solidFill>
            </a:endParaRPr>
          </a:p>
        </p:txBody>
      </p:sp>
      <p:sp>
        <p:nvSpPr>
          <p:cNvPr id="22" name="Google Shape;512;p20">
            <a:extLst>
              <a:ext uri="{FF2B5EF4-FFF2-40B4-BE49-F238E27FC236}">
                <a16:creationId xmlns:a16="http://schemas.microsoft.com/office/drawing/2014/main" id="{A4F522AD-AC6D-7EE3-0DFB-9138BB46A73C}"/>
              </a:ext>
            </a:extLst>
          </p:cNvPr>
          <p:cNvSpPr txBox="1"/>
          <p:nvPr/>
        </p:nvSpPr>
        <p:spPr>
          <a:xfrm>
            <a:off x="10740615" y="3275209"/>
            <a:ext cx="968216" cy="193899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9000" b="1" i="0" u="none" strike="noStrike" cap="none" dirty="0">
                <a:solidFill>
                  <a:srgbClr val="7030A0"/>
                </a:solidFill>
                <a:latin typeface="Fira Sans"/>
                <a:ea typeface="Fira Sans"/>
                <a:cs typeface="Fira Sans"/>
                <a:sym typeface="Fira Sans"/>
              </a:rPr>
              <a:t>W</a:t>
            </a:r>
            <a:endParaRPr dirty="0">
              <a:solidFill>
                <a:srgbClr val="7030A0"/>
              </a:solidFill>
            </a:endParaRPr>
          </a:p>
        </p:txBody>
      </p:sp>
      <p:sp>
        <p:nvSpPr>
          <p:cNvPr id="23" name="Google Shape;513;p20">
            <a:extLst>
              <a:ext uri="{FF2B5EF4-FFF2-40B4-BE49-F238E27FC236}">
                <a16:creationId xmlns:a16="http://schemas.microsoft.com/office/drawing/2014/main" id="{2AF39F3D-CD04-6C6C-C014-D4D7AE0773FC}"/>
              </a:ext>
            </a:extLst>
          </p:cNvPr>
          <p:cNvSpPr txBox="1"/>
          <p:nvPr/>
        </p:nvSpPr>
        <p:spPr>
          <a:xfrm>
            <a:off x="5808960" y="4509407"/>
            <a:ext cx="789861" cy="193899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9000" b="1" i="0" u="none" strike="noStrike" cap="none" dirty="0">
                <a:solidFill>
                  <a:srgbClr val="7030A0"/>
                </a:solidFill>
                <a:latin typeface="Fira Sans"/>
                <a:ea typeface="Fira Sans"/>
                <a:cs typeface="Fira Sans"/>
                <a:sym typeface="Fira Sans"/>
              </a:rPr>
              <a:t>O</a:t>
            </a:r>
            <a:endParaRPr dirty="0">
              <a:solidFill>
                <a:srgbClr val="7030A0"/>
              </a:solidFill>
            </a:endParaRPr>
          </a:p>
        </p:txBody>
      </p:sp>
      <p:sp>
        <p:nvSpPr>
          <p:cNvPr id="24" name="Google Shape;514;p20">
            <a:extLst>
              <a:ext uri="{FF2B5EF4-FFF2-40B4-BE49-F238E27FC236}">
                <a16:creationId xmlns:a16="http://schemas.microsoft.com/office/drawing/2014/main" id="{319EF39B-F516-B50C-455C-CF02EBB23DAD}"/>
              </a:ext>
            </a:extLst>
          </p:cNvPr>
          <p:cNvSpPr txBox="1"/>
          <p:nvPr/>
        </p:nvSpPr>
        <p:spPr>
          <a:xfrm>
            <a:off x="10933559" y="4512462"/>
            <a:ext cx="617220" cy="193899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9000" b="1" i="0" u="none" strike="noStrike" cap="none" dirty="0">
                <a:solidFill>
                  <a:srgbClr val="7030A0"/>
                </a:solidFill>
                <a:latin typeface="Fira Sans"/>
                <a:ea typeface="Fira Sans"/>
                <a:cs typeface="Fira Sans"/>
                <a:sym typeface="Fira Sans"/>
              </a:rPr>
              <a:t>T</a:t>
            </a:r>
            <a:endParaRPr dirty="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C5036-DA34-CA7D-A6F9-70B98BDD8A31}"/>
              </a:ext>
            </a:extLst>
          </p:cNvPr>
          <p:cNvSpPr txBox="1"/>
          <p:nvPr/>
        </p:nvSpPr>
        <p:spPr>
          <a:xfrm>
            <a:off x="2438400" y="3066008"/>
            <a:ext cx="15087600" cy="4154984"/>
          </a:xfrm>
          <a:prstGeom prst="rect">
            <a:avLst/>
          </a:prstGeom>
          <a:noFill/>
        </p:spPr>
        <p:txBody>
          <a:bodyPr wrap="square">
            <a:spAutoFit/>
          </a:bodyPr>
          <a:lstStyle/>
          <a:p>
            <a:pPr marL="12065">
              <a:lnSpc>
                <a:spcPts val="2385"/>
              </a:lnSpc>
              <a:tabLst>
                <a:tab pos="299720" algn="l"/>
              </a:tabLst>
            </a:pPr>
            <a:r>
              <a:rPr lang="el-GR" sz="6000" spc="-25" dirty="0">
                <a:solidFill>
                  <a:srgbClr val="404040"/>
                </a:solidFill>
                <a:latin typeface="Open Sans" panose="020B0606030504020204" pitchFamily="34" charset="0"/>
                <a:ea typeface="Open Sans" panose="020B0606030504020204" pitchFamily="34" charset="0"/>
                <a:cs typeface="Open Sans" panose="020B0606030504020204" pitchFamily="34" charset="0"/>
              </a:rPr>
              <a:t>Ακαδημαϊκές</a:t>
            </a:r>
            <a:r>
              <a:rPr lang="el-GR" sz="6000" spc="-40"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r>
              <a:rPr lang="el-GR" sz="6000" dirty="0">
                <a:solidFill>
                  <a:srgbClr val="404040"/>
                </a:solidFill>
                <a:latin typeface="Open Sans" panose="020B0606030504020204" pitchFamily="34" charset="0"/>
                <a:ea typeface="Open Sans" panose="020B0606030504020204" pitchFamily="34" charset="0"/>
                <a:cs typeface="Open Sans" panose="020B0606030504020204" pitchFamily="34" charset="0"/>
              </a:rPr>
              <a:t>-</a:t>
            </a:r>
            <a:r>
              <a:rPr lang="el-GR" sz="6000" spc="-15"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r>
              <a:rPr lang="el-GR" sz="6000" spc="-30" dirty="0">
                <a:solidFill>
                  <a:srgbClr val="404040"/>
                </a:solidFill>
                <a:latin typeface="Open Sans" panose="020B0606030504020204" pitchFamily="34" charset="0"/>
                <a:ea typeface="Open Sans" panose="020B0606030504020204" pitchFamily="34" charset="0"/>
                <a:cs typeface="Open Sans" panose="020B0606030504020204" pitchFamily="34" charset="0"/>
              </a:rPr>
              <a:t>Κοινωνικές</a:t>
            </a:r>
            <a:r>
              <a:rPr lang="el-GR" sz="6000" spc="-75"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r>
              <a:rPr lang="el-GR" sz="6000" spc="-5" dirty="0">
                <a:solidFill>
                  <a:srgbClr val="404040"/>
                </a:solidFill>
                <a:latin typeface="Open Sans" panose="020B0606030504020204" pitchFamily="34" charset="0"/>
                <a:ea typeface="Open Sans" panose="020B0606030504020204" pitchFamily="34" charset="0"/>
                <a:cs typeface="Open Sans" panose="020B0606030504020204" pitchFamily="34" charset="0"/>
              </a:rPr>
              <a:t>Δράσεις</a:t>
            </a:r>
            <a:r>
              <a:rPr lang="el-GR" sz="6000" spc="-45"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r>
              <a:rPr lang="el-GR" sz="6000" spc="5" dirty="0">
                <a:solidFill>
                  <a:srgbClr val="404040"/>
                </a:solidFill>
                <a:latin typeface="Open Sans" panose="020B0606030504020204" pitchFamily="34" charset="0"/>
                <a:ea typeface="Open Sans" panose="020B0606030504020204" pitchFamily="34" charset="0"/>
                <a:cs typeface="Open Sans" panose="020B0606030504020204" pitchFamily="34" charset="0"/>
              </a:rPr>
              <a:t>στο</a:t>
            </a:r>
            <a:r>
              <a:rPr lang="el-GR" sz="6000" spc="-50"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p>
          <a:p>
            <a:pPr marL="12065">
              <a:lnSpc>
                <a:spcPts val="2385"/>
              </a:lnSpc>
              <a:tabLst>
                <a:tab pos="299720" algn="l"/>
              </a:tabLst>
            </a:pPr>
            <a:endParaRPr lang="el-GR" sz="6000" spc="-50"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12065">
              <a:lnSpc>
                <a:spcPts val="2385"/>
              </a:lnSpc>
              <a:tabLst>
                <a:tab pos="299720" algn="l"/>
              </a:tabLst>
            </a:pPr>
            <a:r>
              <a:rPr lang="el-GR" sz="6000" spc="-10" dirty="0">
                <a:solidFill>
                  <a:srgbClr val="404040"/>
                </a:solidFill>
                <a:latin typeface="Open Sans" panose="020B0606030504020204" pitchFamily="34" charset="0"/>
                <a:ea typeface="Open Sans" panose="020B0606030504020204" pitchFamily="34" charset="0"/>
                <a:cs typeface="Open Sans" panose="020B0606030504020204" pitchFamily="34" charset="0"/>
              </a:rPr>
              <a:t>πλαίσιο</a:t>
            </a:r>
            <a:r>
              <a:rPr lang="el-GR" sz="6000" spc="-65"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r>
              <a:rPr lang="el-GR" sz="6000" spc="-5" dirty="0">
                <a:solidFill>
                  <a:srgbClr val="404040"/>
                </a:solidFill>
                <a:latin typeface="Open Sans" panose="020B0606030504020204" pitchFamily="34" charset="0"/>
                <a:ea typeface="Open Sans" panose="020B0606030504020204" pitchFamily="34" charset="0"/>
                <a:cs typeface="Open Sans" panose="020B0606030504020204" pitchFamily="34" charset="0"/>
              </a:rPr>
              <a:t>του</a:t>
            </a:r>
            <a:r>
              <a:rPr lang="el-GR" sz="6000" spc="-45" dirty="0">
                <a:solidFill>
                  <a:srgbClr val="404040"/>
                </a:solidFill>
                <a:latin typeface="Open Sans" panose="020B0606030504020204" pitchFamily="34" charset="0"/>
                <a:ea typeface="Open Sans" panose="020B0606030504020204" pitchFamily="34" charset="0"/>
                <a:cs typeface="Open Sans" panose="020B0606030504020204" pitchFamily="34" charset="0"/>
              </a:rPr>
              <a:t> </a:t>
            </a:r>
            <a:r>
              <a:rPr lang="el-GR" sz="6000" spc="-5" dirty="0">
                <a:solidFill>
                  <a:srgbClr val="404040"/>
                </a:solidFill>
                <a:latin typeface="Open Sans" panose="020B0606030504020204" pitchFamily="34" charset="0"/>
                <a:ea typeface="Open Sans" panose="020B0606030504020204" pitchFamily="34" charset="0"/>
                <a:cs typeface="Open Sans" panose="020B0606030504020204" pitchFamily="34" charset="0"/>
              </a:rPr>
              <a:t>ΠΜΣ</a:t>
            </a:r>
          </a:p>
          <a:p>
            <a:pPr marL="299085" indent="-287020">
              <a:lnSpc>
                <a:spcPts val="2385"/>
              </a:lnSpc>
              <a:buFont typeface="Wingdings"/>
              <a:buChar char=""/>
              <a:tabLst>
                <a:tab pos="299720" algn="l"/>
              </a:tabLst>
            </a:pPr>
            <a:endParaRPr lang="el-GR" sz="6000" spc="-5"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299085" indent="-287020">
              <a:lnSpc>
                <a:spcPts val="2385"/>
              </a:lnSpc>
              <a:buFont typeface="Wingdings"/>
              <a:buChar char=""/>
              <a:tabLst>
                <a:tab pos="299720" algn="l"/>
              </a:tabLst>
            </a:pPr>
            <a:endParaRPr lang="el-GR" sz="6000" spc="-5" dirty="0">
              <a:solidFill>
                <a:srgbClr val="404040"/>
              </a:solidFill>
              <a:latin typeface="Open Sans" panose="020B0606030504020204" pitchFamily="34" charset="0"/>
              <a:ea typeface="Open Sans" panose="020B0606030504020204" pitchFamily="34" charset="0"/>
              <a:cs typeface="Open Sans" panose="020B0606030504020204" pitchFamily="34" charset="0"/>
            </a:endParaRPr>
          </a:p>
          <a:p>
            <a:pPr marL="299085" indent="-287020">
              <a:lnSpc>
                <a:spcPts val="2385"/>
              </a:lnSpc>
              <a:buFont typeface="Wingdings"/>
              <a:buChar char=""/>
              <a:tabLst>
                <a:tab pos="299720" algn="l"/>
              </a:tabLst>
            </a:pPr>
            <a:endParaRPr lang="el-GR" sz="6000" dirty="0">
              <a:latin typeface="Open Sans" panose="020B0606030504020204" pitchFamily="34" charset="0"/>
              <a:ea typeface="Open Sans" panose="020B0606030504020204" pitchFamily="34" charset="0"/>
              <a:cs typeface="Open Sans" panose="020B0606030504020204" pitchFamily="34" charset="0"/>
            </a:endParaRPr>
          </a:p>
          <a:p>
            <a:pPr marL="469265">
              <a:lnSpc>
                <a:spcPct val="100000"/>
              </a:lnSpc>
              <a:spcBef>
                <a:spcPts val="30"/>
              </a:spcBef>
            </a:pPr>
            <a:r>
              <a:rPr lang="el-GR" sz="4800" spc="-10" dirty="0">
                <a:solidFill>
                  <a:srgbClr val="5F2C16"/>
                </a:solidFill>
                <a:latin typeface="Open Sans" panose="020B0606030504020204" pitchFamily="34" charset="0"/>
                <a:ea typeface="Open Sans" panose="020B0606030504020204" pitchFamily="34" charset="0"/>
                <a:cs typeface="Open Sans" panose="020B0606030504020204" pitchFamily="34" charset="0"/>
              </a:rPr>
              <a:t>Πρακτική Άσκηση</a:t>
            </a:r>
          </a:p>
          <a:p>
            <a:pPr marL="469265">
              <a:lnSpc>
                <a:spcPct val="100000"/>
              </a:lnSpc>
              <a:spcBef>
                <a:spcPts val="30"/>
              </a:spcBef>
            </a:pPr>
            <a:r>
              <a:rPr lang="el-GR" sz="4800" spc="-10" dirty="0">
                <a:solidFill>
                  <a:srgbClr val="5F2C16"/>
                </a:solidFill>
                <a:latin typeface="Open Sans" panose="020B0606030504020204" pitchFamily="34" charset="0"/>
                <a:ea typeface="Open Sans" panose="020B0606030504020204" pitchFamily="34" charset="0"/>
                <a:cs typeface="Open Sans" panose="020B0606030504020204" pitchFamily="34" charset="0"/>
              </a:rPr>
              <a:t>Κινητικότητα</a:t>
            </a:r>
          </a:p>
          <a:p>
            <a:pPr marL="469265">
              <a:lnSpc>
                <a:spcPct val="100000"/>
              </a:lnSpc>
              <a:spcBef>
                <a:spcPts val="30"/>
              </a:spcBef>
            </a:pPr>
            <a:r>
              <a:rPr lang="el-GR" sz="4800" spc="-10" dirty="0">
                <a:solidFill>
                  <a:srgbClr val="5F2C16"/>
                </a:solidFill>
                <a:latin typeface="Open Sans" panose="020B0606030504020204" pitchFamily="34" charset="0"/>
                <a:ea typeface="Open Sans" panose="020B0606030504020204" pitchFamily="34" charset="0"/>
                <a:cs typeface="Open Sans" panose="020B0606030504020204" pitchFamily="34" charset="0"/>
              </a:rPr>
              <a:t>Συνεργασίες</a:t>
            </a:r>
            <a:r>
              <a:rPr lang="el-GR" sz="4800" spc="-5" dirty="0">
                <a:solidFill>
                  <a:srgbClr val="5F2C16"/>
                </a:solidFill>
                <a:latin typeface="Open Sans" panose="020B0606030504020204" pitchFamily="34" charset="0"/>
                <a:ea typeface="Open Sans" panose="020B0606030504020204" pitchFamily="34" charset="0"/>
                <a:cs typeface="Open Sans" panose="020B0606030504020204" pitchFamily="34" charset="0"/>
              </a:rPr>
              <a:t> με</a:t>
            </a:r>
            <a:r>
              <a:rPr lang="el-GR" sz="4800" spc="-35" dirty="0">
                <a:solidFill>
                  <a:srgbClr val="5F2C16"/>
                </a:solidFill>
                <a:latin typeface="Open Sans" panose="020B0606030504020204" pitchFamily="34" charset="0"/>
                <a:ea typeface="Open Sans" panose="020B0606030504020204" pitchFamily="34" charset="0"/>
                <a:cs typeface="Open Sans" panose="020B0606030504020204" pitchFamily="34" charset="0"/>
              </a:rPr>
              <a:t> </a:t>
            </a:r>
            <a:r>
              <a:rPr lang="el-GR" sz="4800" spc="-10" dirty="0">
                <a:solidFill>
                  <a:srgbClr val="5F2C16"/>
                </a:solidFill>
                <a:latin typeface="Open Sans" panose="020B0606030504020204" pitchFamily="34" charset="0"/>
                <a:ea typeface="Open Sans" panose="020B0606030504020204" pitchFamily="34" charset="0"/>
                <a:cs typeface="Open Sans" panose="020B0606030504020204" pitchFamily="34" charset="0"/>
              </a:rPr>
              <a:t>φορείς</a:t>
            </a:r>
            <a:endParaRPr lang="el-GR" sz="6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58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E8C5-68ED-29F3-1C0F-367AF1BCB7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7F69FA-B4EA-629B-31CB-151027ACA210}"/>
              </a:ext>
            </a:extLst>
          </p:cNvPr>
          <p:cNvSpPr/>
          <p:nvPr/>
        </p:nvSpPr>
        <p:spPr>
          <a:xfrm>
            <a:off x="0" y="-272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75C83B70-63F3-461F-BC3D-AD5654B12473}"/>
              </a:ext>
            </a:extLst>
          </p:cNvPr>
          <p:cNvSpPr txBox="1"/>
          <p:nvPr/>
        </p:nvSpPr>
        <p:spPr>
          <a:xfrm>
            <a:off x="291811" y="-19050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Πρακτική Άσκηση</a:t>
            </a:r>
          </a:p>
        </p:txBody>
      </p:sp>
      <p:sp>
        <p:nvSpPr>
          <p:cNvPr id="16" name="TextBox 15">
            <a:extLst>
              <a:ext uri="{FF2B5EF4-FFF2-40B4-BE49-F238E27FC236}">
                <a16:creationId xmlns:a16="http://schemas.microsoft.com/office/drawing/2014/main" id="{CC74BEB8-BB31-2CC3-B615-9CD43E7B38C2}"/>
              </a:ext>
            </a:extLst>
          </p:cNvPr>
          <p:cNvSpPr txBox="1"/>
          <p:nvPr/>
        </p:nvSpPr>
        <p:spPr>
          <a:xfrm>
            <a:off x="6264042" y="720723"/>
            <a:ext cx="11973488" cy="9633406"/>
          </a:xfrm>
          <a:prstGeom prst="rect">
            <a:avLst/>
          </a:prstGeom>
          <a:noFill/>
        </p:spPr>
        <p:txBody>
          <a:bodyPr wrap="square">
            <a:spAutoFit/>
          </a:bodyPr>
          <a:lstStyle/>
          <a:p>
            <a:r>
              <a:rPr lang="el-GR" sz="3100" dirty="0">
                <a:latin typeface="Open Sans" panose="020B0606030504020204" pitchFamily="34" charset="0"/>
                <a:ea typeface="Open Sans" panose="020B0606030504020204" pitchFamily="34" charset="0"/>
                <a:cs typeface="Open Sans" panose="020B0606030504020204" pitchFamily="34" charset="0"/>
              </a:rPr>
              <a:t>Η πρακτική άσκηση του Π.Μ.Σ. </a:t>
            </a:r>
            <a:r>
              <a:rPr lang="el-GR" sz="3100" u="sng" dirty="0">
                <a:latin typeface="Open Sans" panose="020B0606030504020204" pitchFamily="34" charset="0"/>
                <a:ea typeface="Open Sans" panose="020B0606030504020204" pitchFamily="34" charset="0"/>
                <a:cs typeface="Open Sans" panose="020B0606030504020204" pitchFamily="34" charset="0"/>
              </a:rPr>
              <a:t>είναι προαιρετικό μάθημα </a:t>
            </a:r>
            <a:r>
              <a:rPr lang="el-GR" sz="3100" dirty="0">
                <a:latin typeface="Open Sans" panose="020B0606030504020204" pitchFamily="34" charset="0"/>
                <a:ea typeface="Open Sans" panose="020B0606030504020204" pitchFamily="34" charset="0"/>
                <a:cs typeface="Open Sans" panose="020B0606030504020204" pitchFamily="34" charset="0"/>
              </a:rPr>
              <a:t>σε όλες τις ειδικεύσεις. Υλοποιείται σύμφωνα με τον </a:t>
            </a:r>
            <a:r>
              <a:rPr lang="el-GR" sz="3100" b="1" dirty="0">
                <a:latin typeface="Open Sans" panose="020B0606030504020204" pitchFamily="34" charset="0"/>
                <a:ea typeface="Open Sans" panose="020B0606030504020204" pitchFamily="34" charset="0"/>
                <a:cs typeface="Open Sans" panose="020B0606030504020204" pitchFamily="34" charset="0"/>
              </a:rPr>
              <a:t>ισχύοντα Κανονισμό Πρακτικής Άσκησης του Πανεπιστημίου Πατρών</a:t>
            </a:r>
            <a:r>
              <a:rPr lang="el-GR" sz="3100" dirty="0">
                <a:latin typeface="Open Sans" panose="020B0606030504020204" pitchFamily="34" charset="0"/>
                <a:ea typeface="Open Sans" panose="020B0606030504020204" pitchFamily="34" charset="0"/>
                <a:cs typeface="Open Sans" panose="020B0606030504020204" pitchFamily="34" charset="0"/>
              </a:rPr>
              <a:t>, τον </a:t>
            </a:r>
            <a:r>
              <a:rPr lang="el-GR" sz="3100" b="1" dirty="0">
                <a:latin typeface="Open Sans" panose="020B0606030504020204" pitchFamily="34" charset="0"/>
                <a:ea typeface="Open Sans" panose="020B0606030504020204" pitchFamily="34" charset="0"/>
                <a:cs typeface="Open Sans" panose="020B0606030504020204" pitchFamily="34" charset="0"/>
              </a:rPr>
              <a:t>κανονισμό Πρακτικής Άσκησης του Τμήματος Γεωλογίας</a:t>
            </a:r>
            <a:r>
              <a:rPr lang="el-GR" sz="3100" dirty="0">
                <a:latin typeface="Open Sans" panose="020B0606030504020204" pitchFamily="34" charset="0"/>
                <a:ea typeface="Open Sans" panose="020B0606030504020204" pitchFamily="34" charset="0"/>
                <a:cs typeface="Open Sans" panose="020B0606030504020204" pitchFamily="34" charset="0"/>
              </a:rPr>
              <a:t> &amp; την κείμενη νομοθεσία και περιλαμβάνεται στο Παράρτημα Διπλώματος, αντιστοιχεί σε πέντε (5) ECTS. </a:t>
            </a:r>
          </a:p>
          <a:p>
            <a:endParaRPr lang="el-GR" sz="3100" dirty="0">
              <a:latin typeface="Open Sans" panose="020B0606030504020204" pitchFamily="34" charset="0"/>
              <a:ea typeface="Open Sans" panose="020B0606030504020204" pitchFamily="34" charset="0"/>
              <a:cs typeface="Open Sans" panose="020B0606030504020204" pitchFamily="34" charset="0"/>
            </a:endParaRPr>
          </a:p>
          <a:p>
            <a:r>
              <a:rPr lang="el-GR" sz="3100" b="1" dirty="0">
                <a:latin typeface="Open Sans" panose="020B0606030504020204" pitchFamily="34" charset="0"/>
                <a:ea typeface="Open Sans" panose="020B0606030504020204" pitchFamily="34" charset="0"/>
                <a:cs typeface="Open Sans" panose="020B0606030504020204" pitchFamily="34" charset="0"/>
              </a:rPr>
              <a:t>ΟΦΕΛΗ ΑΠΟ ΤΗ ΣΥΜΜΕΤΟΧΗ ΣΤΗΝ ΠΡΑΚΤΙΚΗ ΑΣΚΗΣΗ </a:t>
            </a:r>
          </a:p>
          <a:p>
            <a:endParaRPr lang="el-GR" sz="31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l-GR" sz="3100" b="1" dirty="0">
                <a:latin typeface="Open Sans" panose="020B0606030504020204" pitchFamily="34" charset="0"/>
                <a:ea typeface="Open Sans" panose="020B0606030504020204" pitchFamily="34" charset="0"/>
                <a:cs typeface="Open Sans" panose="020B0606030504020204" pitchFamily="34" charset="0"/>
              </a:rPr>
              <a:t>Επαφή με τον επαγγελματικό χώρο</a:t>
            </a:r>
            <a:r>
              <a:rPr lang="el-GR" sz="3100" dirty="0">
                <a:latin typeface="Open Sans" panose="020B0606030504020204" pitchFamily="34" charset="0"/>
                <a:ea typeface="Open Sans" panose="020B0606030504020204" pitchFamily="34" charset="0"/>
                <a:cs typeface="Open Sans" panose="020B0606030504020204" pitchFamily="34" charset="0"/>
              </a:rPr>
              <a:t> και απόκτηση της απαραίτητης εξωστρέφειας.</a:t>
            </a:r>
          </a:p>
          <a:p>
            <a:pPr marL="457200" indent="-457200">
              <a:buFont typeface="Arial" panose="020B0604020202020204" pitchFamily="34" charset="0"/>
              <a:buChar char="•"/>
            </a:pPr>
            <a:r>
              <a:rPr lang="el-GR" sz="3100" b="1" dirty="0">
                <a:latin typeface="Open Sans" panose="020B0606030504020204" pitchFamily="34" charset="0"/>
                <a:ea typeface="Open Sans" panose="020B0606030504020204" pitchFamily="34" charset="0"/>
                <a:cs typeface="Open Sans" panose="020B0606030504020204" pitchFamily="34" charset="0"/>
              </a:rPr>
              <a:t>Γνωριμία με τις τάσεις της αγοράς</a:t>
            </a:r>
            <a:r>
              <a:rPr lang="el-GR" sz="3100" dirty="0">
                <a:latin typeface="Open Sans" panose="020B0606030504020204" pitchFamily="34" charset="0"/>
                <a:ea typeface="Open Sans" panose="020B0606030504020204" pitchFamily="34" charset="0"/>
                <a:cs typeface="Open Sans" panose="020B0606030504020204" pitchFamily="34" charset="0"/>
              </a:rPr>
              <a:t> και τις δεξιότητες που απαιτούνται.</a:t>
            </a:r>
          </a:p>
          <a:p>
            <a:pPr marL="457200" indent="-457200">
              <a:buFont typeface="Arial" panose="020B0604020202020204" pitchFamily="34" charset="0"/>
              <a:buChar char="•"/>
            </a:pPr>
            <a:r>
              <a:rPr lang="el-GR" sz="3100" b="1" dirty="0">
                <a:latin typeface="Open Sans" panose="020B0606030504020204" pitchFamily="34" charset="0"/>
                <a:ea typeface="Open Sans" panose="020B0606030504020204" pitchFamily="34" charset="0"/>
                <a:cs typeface="Open Sans" panose="020B0606030504020204" pitchFamily="34" charset="0"/>
              </a:rPr>
              <a:t>Εφαρμογή των γνώσεων που απέκτησαν</a:t>
            </a:r>
            <a:r>
              <a:rPr lang="el-GR" sz="3100" dirty="0">
                <a:latin typeface="Open Sans" panose="020B0606030504020204" pitchFamily="34" charset="0"/>
                <a:ea typeface="Open Sans" panose="020B0606030504020204" pitchFamily="34" charset="0"/>
                <a:cs typeface="Open Sans" panose="020B0606030504020204" pitchFamily="34" charset="0"/>
              </a:rPr>
              <a:t> στο Πανεπιστήμιο πάνω στον τομέα εργασίας που τους ενδιαφέρει.</a:t>
            </a:r>
          </a:p>
          <a:p>
            <a:pPr marL="457200" indent="-457200">
              <a:buFont typeface="Arial" panose="020B0604020202020204" pitchFamily="34" charset="0"/>
              <a:buChar char="•"/>
            </a:pPr>
            <a:r>
              <a:rPr lang="el-GR" sz="3100" b="1" dirty="0">
                <a:latin typeface="Open Sans" panose="020B0606030504020204" pitchFamily="34" charset="0"/>
                <a:ea typeface="Open Sans" panose="020B0606030504020204" pitchFamily="34" charset="0"/>
                <a:cs typeface="Open Sans" panose="020B0606030504020204" pitchFamily="34" charset="0"/>
              </a:rPr>
              <a:t>Γνωριμία με τα διάφορα αντικείμενα του επαγγελματικού χώρου</a:t>
            </a:r>
            <a:r>
              <a:rPr lang="el-GR" sz="3100" dirty="0">
                <a:latin typeface="Open Sans" panose="020B0606030504020204" pitchFamily="34" charset="0"/>
                <a:ea typeface="Open Sans" panose="020B0606030504020204" pitchFamily="34" charset="0"/>
                <a:cs typeface="Open Sans" panose="020B0606030504020204" pitchFamily="34" charset="0"/>
              </a:rPr>
              <a:t>, ώστε να επιλέξουν αυτό που τους προσφέρει τα περισσότερα οφέλη σε επαγγελματικό &amp; προσωπικό επίπεδο. </a:t>
            </a:r>
            <a:endParaRPr lang="en-US" sz="3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P7160004">
            <a:extLst>
              <a:ext uri="{FF2B5EF4-FFF2-40B4-BE49-F238E27FC236}">
                <a16:creationId xmlns:a16="http://schemas.microsoft.com/office/drawing/2014/main" id="{CAFCDDA8-D874-8014-8DF6-3873FEED59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5" y="5448300"/>
            <a:ext cx="5673631" cy="4365994"/>
          </a:xfrm>
          <a:prstGeom prst="rect">
            <a:avLst/>
          </a:prstGeom>
          <a:noFill/>
          <a:ln w="9525">
            <a:noFill/>
            <a:miter lim="800000"/>
            <a:headEnd/>
            <a:tailEnd/>
          </a:ln>
        </p:spPr>
      </p:pic>
      <p:pic>
        <p:nvPicPr>
          <p:cNvPr id="8" name="Picture 7" descr="P7160002">
            <a:extLst>
              <a:ext uri="{FF2B5EF4-FFF2-40B4-BE49-F238E27FC236}">
                <a16:creationId xmlns:a16="http://schemas.microsoft.com/office/drawing/2014/main" id="{8836422A-6018-1C89-8B02-3C7D527FEB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5" y="952500"/>
            <a:ext cx="5673631" cy="4366426"/>
          </a:xfrm>
          <a:prstGeom prst="rect">
            <a:avLst/>
          </a:prstGeom>
          <a:noFill/>
          <a:ln w="9525">
            <a:noFill/>
            <a:miter lim="800000"/>
            <a:headEnd/>
            <a:tailEnd/>
          </a:ln>
        </p:spPr>
      </p:pic>
    </p:spTree>
    <p:extLst>
      <p:ext uri="{BB962C8B-B14F-4D97-AF65-F5344CB8AC3E}">
        <p14:creationId xmlns:p14="http://schemas.microsoft.com/office/powerpoint/2010/main" val="1860295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36AC-F6AD-0501-C4E2-3E6D9CEADA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9FE307-8BFE-C3A2-9F27-EB8161E6821F}"/>
              </a:ext>
            </a:extLst>
          </p:cNvPr>
          <p:cNvSpPr/>
          <p:nvPr/>
        </p:nvSpPr>
        <p:spPr>
          <a:xfrm>
            <a:off x="0"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8ABCCD6C-DDCD-2A19-9C15-325403F1F06D}"/>
              </a:ext>
            </a:extLst>
          </p:cNvPr>
          <p:cNvSpPr txBox="1"/>
          <p:nvPr/>
        </p:nvSpPr>
        <p:spPr>
          <a:xfrm>
            <a:off x="291811" y="-19050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Πρακτική Άσκηση</a:t>
            </a:r>
          </a:p>
        </p:txBody>
      </p:sp>
      <p:sp>
        <p:nvSpPr>
          <p:cNvPr id="16" name="TextBox 15">
            <a:extLst>
              <a:ext uri="{FF2B5EF4-FFF2-40B4-BE49-F238E27FC236}">
                <a16:creationId xmlns:a16="http://schemas.microsoft.com/office/drawing/2014/main" id="{011C4D4C-4923-36A4-F965-6B7B6F64F470}"/>
              </a:ext>
            </a:extLst>
          </p:cNvPr>
          <p:cNvSpPr txBox="1"/>
          <p:nvPr/>
        </p:nvSpPr>
        <p:spPr>
          <a:xfrm>
            <a:off x="6314512" y="1002740"/>
            <a:ext cx="11973488" cy="8710077"/>
          </a:xfrm>
          <a:prstGeom prst="rect">
            <a:avLst/>
          </a:prstGeom>
          <a:noFill/>
        </p:spPr>
        <p:txBody>
          <a:bodyPr wrap="square">
            <a:spAutoFit/>
          </a:bodyPr>
          <a:lstStyle/>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l-GR" sz="2800" dirty="0">
                <a:latin typeface="Open Sans" panose="020B0606030504020204" pitchFamily="34" charset="0"/>
                <a:ea typeface="Open Sans" panose="020B0606030504020204" pitchFamily="34" charset="0"/>
                <a:cs typeface="Open Sans" panose="020B0606030504020204" pitchFamily="34" charset="0"/>
              </a:rPr>
              <a:t>Η Πρακτική Άσκηση έχει διάρκεια</a:t>
            </a:r>
            <a:r>
              <a:rPr lang="el-GR" sz="2800" b="1" dirty="0">
                <a:latin typeface="Open Sans" panose="020B0606030504020204" pitchFamily="34" charset="0"/>
                <a:ea typeface="Open Sans" panose="020B0606030504020204" pitchFamily="34" charset="0"/>
                <a:cs typeface="Open Sans" panose="020B0606030504020204" pitchFamily="34" charset="0"/>
              </a:rPr>
              <a:t> τρεις (3) ημερολογιακούς μήνες</a:t>
            </a:r>
            <a:r>
              <a:rPr lang="el-GR" sz="2800" dirty="0">
                <a:latin typeface="Open Sans" panose="020B0606030504020204" pitchFamily="34" charset="0"/>
                <a:ea typeface="Open Sans" panose="020B0606030504020204" pitchFamily="34" charset="0"/>
                <a:cs typeface="Open Sans" panose="020B0606030504020204" pitchFamily="34" charset="0"/>
              </a:rPr>
              <a:t>, καθορίζεται σε 40 ώρες/εβδομάδα για πλήρη απασχόληση και έχει οριστεί ως πλήρους διάρκειας σύμφωνα με την ισχύουσα νομοθεσία.  </a:t>
            </a:r>
          </a:p>
          <a:p>
            <a:endParaRPr lang="el-GR" sz="2800" dirty="0">
              <a:latin typeface="Open Sans" panose="020B0606030504020204" pitchFamily="34" charset="0"/>
              <a:ea typeface="Open Sans" panose="020B0606030504020204" pitchFamily="34" charset="0"/>
              <a:cs typeface="Open Sans" panose="020B0606030504020204" pitchFamily="34" charset="0"/>
            </a:endParaRPr>
          </a:p>
          <a:p>
            <a:r>
              <a:rPr lang="el-GR" sz="2800" dirty="0">
                <a:latin typeface="Open Sans" panose="020B0606030504020204" pitchFamily="34" charset="0"/>
                <a:ea typeface="Open Sans" panose="020B0606030504020204" pitchFamily="34" charset="0"/>
                <a:cs typeface="Open Sans" panose="020B0606030504020204" pitchFamily="34" charset="0"/>
              </a:rPr>
              <a:t>Η Πρακτική Άσκηση πραγματοποιείται σε καθορισμένες περιόδους που έχει θέσει το Τμήμα και πιο συγκεκριμένα συνήθως τους μήνες από Μάρτιο έως Σεπτέμβριο κάθε έτους. Οι μήνες δύναται να αλλάζουν, για λόγους ανωτέρας βίας. </a:t>
            </a:r>
          </a:p>
          <a:p>
            <a:endParaRPr lang="el-GR" sz="2800" dirty="0">
              <a:latin typeface="Open Sans" panose="020B0606030504020204" pitchFamily="34" charset="0"/>
              <a:ea typeface="Open Sans" panose="020B0606030504020204" pitchFamily="34" charset="0"/>
              <a:cs typeface="Open Sans" panose="020B0606030504020204" pitchFamily="34" charset="0"/>
            </a:endParaRPr>
          </a:p>
          <a:p>
            <a:r>
              <a:rPr lang="el-GR" sz="2800" dirty="0">
                <a:latin typeface="Open Sans" panose="020B0606030504020204" pitchFamily="34" charset="0"/>
                <a:ea typeface="Open Sans" panose="020B0606030504020204" pitchFamily="34" charset="0"/>
                <a:cs typeface="Open Sans" panose="020B0606030504020204" pitchFamily="34" charset="0"/>
              </a:rPr>
              <a:t>Η Πρακτική Άσκηση </a:t>
            </a:r>
            <a:r>
              <a:rPr lang="el-GR" sz="2800" b="1" dirty="0">
                <a:latin typeface="Open Sans" panose="020B0606030504020204" pitchFamily="34" charset="0"/>
                <a:ea typeface="Open Sans" panose="020B0606030504020204" pitchFamily="34" charset="0"/>
                <a:cs typeface="Open Sans" panose="020B0606030504020204" pitchFamily="34" charset="0"/>
              </a:rPr>
              <a:t>δύναται να διεξάγεται σε </a:t>
            </a:r>
          </a:p>
          <a:p>
            <a:pPr marL="457200" indent="-457200">
              <a:buFont typeface="Arial" panose="020B0604020202020204" pitchFamily="34" charset="0"/>
              <a:buChar char="•"/>
            </a:pPr>
            <a:r>
              <a:rPr lang="el-GR" sz="2800" b="1" dirty="0">
                <a:latin typeface="Open Sans" panose="020B0606030504020204" pitchFamily="34" charset="0"/>
                <a:ea typeface="Open Sans" panose="020B0606030504020204" pitchFamily="34" charset="0"/>
                <a:cs typeface="Open Sans" panose="020B0606030504020204" pitchFamily="34" charset="0"/>
              </a:rPr>
              <a:t>Δημόσιες υπηρεσίες, Νομικά Πρόσωπα Δημοσίου Δικαίου (Ν.Π.Δ.Δ.), </a:t>
            </a:r>
          </a:p>
          <a:p>
            <a:pPr marL="457200" indent="-457200">
              <a:buFont typeface="Arial" panose="020B0604020202020204" pitchFamily="34" charset="0"/>
              <a:buChar char="•"/>
            </a:pPr>
            <a:r>
              <a:rPr lang="el-GR" sz="2800" b="1" dirty="0">
                <a:latin typeface="Open Sans" panose="020B0606030504020204" pitchFamily="34" charset="0"/>
                <a:ea typeface="Open Sans" panose="020B0606030504020204" pitchFamily="34" charset="0"/>
                <a:cs typeface="Open Sans" panose="020B0606030504020204" pitchFamily="34" charset="0"/>
              </a:rPr>
              <a:t>Οργανισμούς Τοπικής Αυτοδιοίκησης (Ο.Τ.Α.) α’ και β’ βαθμού,</a:t>
            </a:r>
          </a:p>
          <a:p>
            <a:pPr marL="457200" indent="-457200">
              <a:buFont typeface="Arial" panose="020B0604020202020204" pitchFamily="34" charset="0"/>
              <a:buChar char="•"/>
            </a:pPr>
            <a:r>
              <a:rPr lang="el-GR" sz="2800" b="1" dirty="0">
                <a:latin typeface="Open Sans" panose="020B0606030504020204" pitchFamily="34" charset="0"/>
                <a:ea typeface="Open Sans" panose="020B0606030504020204" pitchFamily="34" charset="0"/>
                <a:cs typeface="Open Sans" panose="020B0606030504020204" pitchFamily="34" charset="0"/>
              </a:rPr>
              <a:t>Νομικά Πρόσωπα Ιδιωτικού Δικαίου (Ν.Π.Ι.Δ.) και επιχειρήσεις</a:t>
            </a:r>
            <a:r>
              <a:rPr lang="el-GR" sz="2800" dirty="0">
                <a:latin typeface="Open Sans" panose="020B0606030504020204" pitchFamily="34" charset="0"/>
                <a:ea typeface="Open Sans" panose="020B0606030504020204" pitchFamily="34" charset="0"/>
                <a:cs typeface="Open Sans" panose="020B0606030504020204" pitchFamily="34" charset="0"/>
              </a:rPr>
              <a:t>, </a:t>
            </a:r>
          </a:p>
          <a:p>
            <a:pPr marL="457200" indent="-457200">
              <a:buFont typeface="Arial" panose="020B0604020202020204" pitchFamily="34" charset="0"/>
              <a:buChar char="•"/>
            </a:pPr>
            <a:endParaRPr lang="el-GR" sz="2800" dirty="0">
              <a:latin typeface="Open Sans" panose="020B0606030504020204" pitchFamily="34" charset="0"/>
              <a:ea typeface="Open Sans" panose="020B0606030504020204" pitchFamily="34" charset="0"/>
              <a:cs typeface="Open Sans" panose="020B0606030504020204" pitchFamily="34" charset="0"/>
            </a:endParaRPr>
          </a:p>
          <a:p>
            <a:r>
              <a:rPr lang="el-GR" sz="2800" dirty="0">
                <a:latin typeface="Open Sans" panose="020B0606030504020204" pitchFamily="34" charset="0"/>
                <a:ea typeface="Open Sans" panose="020B0606030504020204" pitchFamily="34" charset="0"/>
                <a:cs typeface="Open Sans" panose="020B0606030504020204" pitchFamily="34" charset="0"/>
              </a:rPr>
              <a:t>υπό την καθοδήγηση στελέχους </a:t>
            </a:r>
            <a:r>
              <a:rPr lang="el-GR" sz="2800" b="1" dirty="0">
                <a:latin typeface="Open Sans" panose="020B0606030504020204" pitchFamily="34" charset="0"/>
                <a:ea typeface="Open Sans" panose="020B0606030504020204" pitchFamily="34" charset="0"/>
                <a:cs typeface="Open Sans" panose="020B0606030504020204" pitchFamily="34" charset="0"/>
              </a:rPr>
              <a:t>Επόπτη του Φορέα Υποδοχής </a:t>
            </a:r>
            <a:r>
              <a:rPr lang="el-GR" sz="2800" dirty="0">
                <a:latin typeface="Open Sans" panose="020B0606030504020204" pitchFamily="34" charset="0"/>
                <a:ea typeface="Open Sans" panose="020B0606030504020204" pitchFamily="34" charset="0"/>
                <a:cs typeface="Open Sans" panose="020B0606030504020204" pitchFamily="34" charset="0"/>
              </a:rPr>
              <a:t>και την εποπτεία </a:t>
            </a:r>
            <a:r>
              <a:rPr lang="el-GR" sz="2800" b="1" dirty="0">
                <a:latin typeface="Open Sans" panose="020B0606030504020204" pitchFamily="34" charset="0"/>
                <a:ea typeface="Open Sans" panose="020B0606030504020204" pitchFamily="34" charset="0"/>
                <a:cs typeface="Open Sans" panose="020B0606030504020204" pitchFamily="34" charset="0"/>
              </a:rPr>
              <a:t>διδάσκοντος του Μεταπτυχιακού Προγράμματος Σπουδών</a:t>
            </a:r>
          </a:p>
        </p:txBody>
      </p:sp>
      <p:pic>
        <p:nvPicPr>
          <p:cNvPr id="4" name="Picture 3" descr="P7160004">
            <a:extLst>
              <a:ext uri="{FF2B5EF4-FFF2-40B4-BE49-F238E27FC236}">
                <a16:creationId xmlns:a16="http://schemas.microsoft.com/office/drawing/2014/main" id="{2FC86A68-905F-1ABC-E6BD-28989B15E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5" y="5448300"/>
            <a:ext cx="5673631" cy="4365994"/>
          </a:xfrm>
          <a:prstGeom prst="rect">
            <a:avLst/>
          </a:prstGeom>
          <a:noFill/>
          <a:ln w="9525">
            <a:noFill/>
            <a:miter lim="800000"/>
            <a:headEnd/>
            <a:tailEnd/>
          </a:ln>
        </p:spPr>
      </p:pic>
      <p:pic>
        <p:nvPicPr>
          <p:cNvPr id="8" name="Picture 7" descr="P7160002">
            <a:extLst>
              <a:ext uri="{FF2B5EF4-FFF2-40B4-BE49-F238E27FC236}">
                <a16:creationId xmlns:a16="http://schemas.microsoft.com/office/drawing/2014/main" id="{059A58DB-0882-8EB2-360A-3806AD1B6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5" y="952500"/>
            <a:ext cx="5673631" cy="4366426"/>
          </a:xfrm>
          <a:prstGeom prst="rect">
            <a:avLst/>
          </a:prstGeom>
          <a:noFill/>
          <a:ln w="9525">
            <a:noFill/>
            <a:miter lim="800000"/>
            <a:headEnd/>
            <a:tailEnd/>
          </a:ln>
        </p:spPr>
      </p:pic>
    </p:spTree>
    <p:extLst>
      <p:ext uri="{BB962C8B-B14F-4D97-AF65-F5344CB8AC3E}">
        <p14:creationId xmlns:p14="http://schemas.microsoft.com/office/powerpoint/2010/main" val="2282045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0A8E-2759-FB72-4A51-A12F1B3729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5D90B8-CA49-9427-C4F6-4B3A2BAB1649}"/>
              </a:ext>
            </a:extLst>
          </p:cNvPr>
          <p:cNvSpPr/>
          <p:nvPr/>
        </p:nvSpPr>
        <p:spPr>
          <a:xfrm>
            <a:off x="0"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589FB4CD-6951-B91B-2778-09F7132F413C}"/>
              </a:ext>
            </a:extLst>
          </p:cNvPr>
          <p:cNvSpPr txBox="1"/>
          <p:nvPr/>
        </p:nvSpPr>
        <p:spPr>
          <a:xfrm>
            <a:off x="291811" y="-19050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Κινητικότητα</a:t>
            </a:r>
          </a:p>
        </p:txBody>
      </p:sp>
      <p:sp>
        <p:nvSpPr>
          <p:cNvPr id="16" name="TextBox 15">
            <a:extLst>
              <a:ext uri="{FF2B5EF4-FFF2-40B4-BE49-F238E27FC236}">
                <a16:creationId xmlns:a16="http://schemas.microsoft.com/office/drawing/2014/main" id="{F2453835-6819-F2E0-3CFF-2B8DAAE6869A}"/>
              </a:ext>
            </a:extLst>
          </p:cNvPr>
          <p:cNvSpPr txBox="1"/>
          <p:nvPr/>
        </p:nvSpPr>
        <p:spPr>
          <a:xfrm>
            <a:off x="6418233" y="957943"/>
            <a:ext cx="11443752" cy="7848302"/>
          </a:xfrm>
          <a:prstGeom prst="rect">
            <a:avLst/>
          </a:prstGeom>
          <a:noFill/>
        </p:spPr>
        <p:txBody>
          <a:bodyPr wrap="square">
            <a:spAutoFit/>
          </a:bodyPr>
          <a:lstStyle/>
          <a:p>
            <a:r>
              <a:rPr lang="el-GR" sz="2400" dirty="0">
                <a:latin typeface="Open Sans" panose="020B0606030504020204" pitchFamily="34" charset="0"/>
                <a:ea typeface="Open Sans" panose="020B0606030504020204" pitchFamily="34" charset="0"/>
                <a:cs typeface="Open Sans" panose="020B0606030504020204" pitchFamily="34" charset="0"/>
              </a:rPr>
              <a:t>Ως πρωτογενώς ελληνόφωνο πρόγραμμα, το ΠΜΣ Εφαρμοσμένες </a:t>
            </a:r>
            <a:r>
              <a:rPr lang="el-GR" sz="2400" dirty="0" err="1">
                <a:latin typeface="Open Sans" panose="020B0606030504020204" pitchFamily="34" charset="0"/>
                <a:ea typeface="Open Sans" panose="020B0606030504020204" pitchFamily="34" charset="0"/>
                <a:cs typeface="Open Sans" panose="020B0606030504020204" pitchFamily="34" charset="0"/>
              </a:rPr>
              <a:t>Γεωεπιστήμες</a:t>
            </a:r>
            <a:r>
              <a:rPr lang="el-GR" sz="2400" dirty="0">
                <a:latin typeface="Open Sans" panose="020B0606030504020204" pitchFamily="34" charset="0"/>
                <a:ea typeface="Open Sans" panose="020B0606030504020204" pitchFamily="34" charset="0"/>
                <a:cs typeface="Open Sans" panose="020B0606030504020204" pitchFamily="34" charset="0"/>
              </a:rPr>
              <a:t> επιτρέπει και ενθαρρύνει τη συμμετοχή φοιτητριών/</a:t>
            </a:r>
            <a:r>
              <a:rPr lang="el-GR" sz="2400" dirty="0" err="1">
                <a:latin typeface="Open Sans" panose="020B0606030504020204" pitchFamily="34" charset="0"/>
                <a:ea typeface="Open Sans" panose="020B0606030504020204" pitchFamily="34" charset="0"/>
                <a:cs typeface="Open Sans" panose="020B0606030504020204" pitchFamily="34" charset="0"/>
              </a:rPr>
              <a:t>ών</a:t>
            </a:r>
            <a:r>
              <a:rPr lang="el-GR" sz="2400" dirty="0">
                <a:latin typeface="Open Sans" panose="020B0606030504020204" pitchFamily="34" charset="0"/>
                <a:ea typeface="Open Sans" panose="020B0606030504020204" pitchFamily="34" charset="0"/>
                <a:cs typeface="Open Sans" panose="020B0606030504020204" pitchFamily="34" charset="0"/>
              </a:rPr>
              <a:t> από οποιοδήποτε άλλο μεταπτυχιακό πρόγραμμα της ημεδαπής </a:t>
            </a:r>
            <a:r>
              <a:rPr lang="el-GR" sz="2400" b="1" dirty="0">
                <a:latin typeface="Open Sans" panose="020B0606030504020204" pitchFamily="34" charset="0"/>
                <a:ea typeface="Open Sans" panose="020B0606030504020204" pitchFamily="34" charset="0"/>
                <a:cs typeface="Open Sans" panose="020B0606030504020204" pitchFamily="34" charset="0"/>
              </a:rPr>
              <a:t>με συγγενές επιστημονικό αντικείμενο και περιεχόμενο</a:t>
            </a:r>
            <a:r>
              <a:rPr lang="el-GR" sz="2400" dirty="0">
                <a:latin typeface="Open Sans" panose="020B0606030504020204" pitchFamily="34" charset="0"/>
                <a:ea typeface="Open Sans" panose="020B0606030504020204" pitchFamily="34" charset="0"/>
                <a:cs typeface="Open Sans" panose="020B0606030504020204" pitchFamily="34" charset="0"/>
              </a:rPr>
              <a:t>, αλλά και από αυτά της αλλοδαπής εφόσον οι φοιτήτριες/</a:t>
            </a:r>
            <a:r>
              <a:rPr lang="el-GR" sz="2400" dirty="0" err="1">
                <a:latin typeface="Open Sans" panose="020B0606030504020204" pitchFamily="34" charset="0"/>
                <a:ea typeface="Open Sans" panose="020B0606030504020204" pitchFamily="34" charset="0"/>
                <a:cs typeface="Open Sans" panose="020B0606030504020204" pitchFamily="34" charset="0"/>
              </a:rPr>
              <a:t>τές</a:t>
            </a:r>
            <a:r>
              <a:rPr lang="el-GR" sz="2400" dirty="0">
                <a:latin typeface="Open Sans" panose="020B0606030504020204" pitchFamily="34" charset="0"/>
                <a:ea typeface="Open Sans" panose="020B0606030504020204" pitchFamily="34" charset="0"/>
                <a:cs typeface="Open Sans" panose="020B0606030504020204" pitchFamily="34" charset="0"/>
              </a:rPr>
              <a:t> κατέχουν επαρκή προφορική και γραπτή γνώση της Ελληνικής γλώσσας. </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r>
              <a:rPr lang="el-GR" sz="2400" dirty="0">
                <a:latin typeface="Open Sans" panose="020B0606030504020204" pitchFamily="34" charset="0"/>
                <a:ea typeface="Open Sans" panose="020B0606030504020204" pitchFamily="34" charset="0"/>
                <a:cs typeface="Open Sans" panose="020B0606030504020204" pitchFamily="34" charset="0"/>
              </a:rPr>
              <a:t>Όσον αφορά φοιτήτριες/</a:t>
            </a:r>
            <a:r>
              <a:rPr lang="el-GR" sz="2400" dirty="0" err="1">
                <a:latin typeface="Open Sans" panose="020B0606030504020204" pitchFamily="34" charset="0"/>
                <a:ea typeface="Open Sans" panose="020B0606030504020204" pitchFamily="34" charset="0"/>
                <a:cs typeface="Open Sans" panose="020B0606030504020204" pitchFamily="34" charset="0"/>
              </a:rPr>
              <a:t>τές</a:t>
            </a:r>
            <a:r>
              <a:rPr lang="el-GR" sz="2400" dirty="0">
                <a:latin typeface="Open Sans" panose="020B0606030504020204" pitchFamily="34" charset="0"/>
                <a:ea typeface="Open Sans" panose="020B0606030504020204" pitchFamily="34" charset="0"/>
                <a:cs typeface="Open Sans" panose="020B0606030504020204" pitchFamily="34" charset="0"/>
              </a:rPr>
              <a:t> ιδρυμάτων της αλλοδαπής, το νέο ΠΜΣ προβλέπει ένα συγκεκριμένο αριθμό μαθημάτων τα οποία θα προσφέρονται (και) στην Αγγλική. Τα μαθήματα αυτά θα αναφέρονται στον διαδικτυακό </a:t>
            </a:r>
            <a:r>
              <a:rPr lang="el-GR" sz="2400" dirty="0" err="1">
                <a:latin typeface="Open Sans" panose="020B0606030504020204" pitchFamily="34" charset="0"/>
                <a:ea typeface="Open Sans" panose="020B0606030504020204" pitchFamily="34" charset="0"/>
                <a:cs typeface="Open Sans" panose="020B0606030504020204" pitchFamily="34" charset="0"/>
              </a:rPr>
              <a:t>ιστοχώρο</a:t>
            </a:r>
            <a:r>
              <a:rPr lang="el-GR" sz="2400" dirty="0">
                <a:latin typeface="Open Sans" panose="020B0606030504020204" pitchFamily="34" charset="0"/>
                <a:ea typeface="Open Sans" panose="020B0606030504020204" pitchFamily="34" charset="0"/>
                <a:cs typeface="Open Sans" panose="020B0606030504020204" pitchFamily="34" charset="0"/>
              </a:rPr>
              <a:t> του νέου ΠΜΣ ως  ανοιχτά και διαθέσιμα για επιλογή από εισερχόμενες/</a:t>
            </a:r>
            <a:r>
              <a:rPr lang="el-GR" sz="2400" dirty="0" err="1">
                <a:latin typeface="Open Sans" panose="020B0606030504020204" pitchFamily="34" charset="0"/>
                <a:ea typeface="Open Sans" panose="020B0606030504020204" pitchFamily="34" charset="0"/>
                <a:cs typeface="Open Sans" panose="020B0606030504020204" pitchFamily="34" charset="0"/>
              </a:rPr>
              <a:t>ους</a:t>
            </a:r>
            <a:r>
              <a:rPr lang="el-GR" sz="2400" dirty="0">
                <a:latin typeface="Open Sans" panose="020B0606030504020204" pitchFamily="34" charset="0"/>
                <a:ea typeface="Open Sans" panose="020B0606030504020204" pitchFamily="34" charset="0"/>
                <a:cs typeface="Open Sans" panose="020B0606030504020204" pitchFamily="34" charset="0"/>
              </a:rPr>
              <a:t> φοιτήτριες/</a:t>
            </a:r>
            <a:r>
              <a:rPr lang="el-GR" sz="2400" dirty="0" err="1">
                <a:latin typeface="Open Sans" panose="020B0606030504020204" pitchFamily="34" charset="0"/>
                <a:ea typeface="Open Sans" panose="020B0606030504020204" pitchFamily="34" charset="0"/>
                <a:cs typeface="Open Sans" panose="020B0606030504020204" pitchFamily="34" charset="0"/>
              </a:rPr>
              <a:t>τές</a:t>
            </a:r>
            <a:r>
              <a:rPr lang="el-GR" sz="2400" dirty="0">
                <a:latin typeface="Open Sans" panose="020B0606030504020204" pitchFamily="34" charset="0"/>
                <a:ea typeface="Open Sans" panose="020B0606030504020204" pitchFamily="34" charset="0"/>
                <a:cs typeface="Open Sans" panose="020B0606030504020204" pitchFamily="34" charset="0"/>
              </a:rPr>
              <a:t> ιδρυμάτων της αλλοδαπής, για όσες/</a:t>
            </a:r>
            <a:r>
              <a:rPr lang="el-GR" sz="2400" dirty="0" err="1">
                <a:latin typeface="Open Sans" panose="020B0606030504020204" pitchFamily="34" charset="0"/>
                <a:ea typeface="Open Sans" panose="020B0606030504020204" pitchFamily="34" charset="0"/>
                <a:cs typeface="Open Sans" panose="020B0606030504020204" pitchFamily="34" charset="0"/>
              </a:rPr>
              <a:t>ους</a:t>
            </a:r>
            <a:r>
              <a:rPr lang="el-GR" sz="2400" dirty="0">
                <a:latin typeface="Open Sans" panose="020B0606030504020204" pitchFamily="34" charset="0"/>
                <a:ea typeface="Open Sans" panose="020B0606030504020204" pitchFamily="34" charset="0"/>
                <a:cs typeface="Open Sans" panose="020B0606030504020204" pitchFamily="34" charset="0"/>
              </a:rPr>
              <a:t> κατέχουν επαρκή προφορική και γραπτή γνώση της Αγγλικής γλώσσας.</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r>
              <a:rPr lang="el-GR" sz="2400" dirty="0">
                <a:latin typeface="Open Sans" panose="020B0606030504020204" pitchFamily="34" charset="0"/>
                <a:ea typeface="Open Sans" panose="020B0606030504020204" pitchFamily="34" charset="0"/>
                <a:cs typeface="Open Sans" panose="020B0606030504020204" pitchFamily="34" charset="0"/>
              </a:rPr>
              <a:t>Σε περίπτωση που οι ενδιαφερόμενες/οι προέρχονται από ιδρύματα τριετούς προπτυχιακού προγράμματος ακολουθούμενου από διετές μεταπτυχιακό, θα μπορούν να επιλέγουν συνδυασμό μαθημάτων τα οποία θα περιλαμβάνονται είτε στο νέο ΠΜΣ ή/και στο υφιστάμενο προπτυχιακό πρόγραμμα του 4ο έτους του ιδρύματος.</a:t>
            </a:r>
          </a:p>
          <a:p>
            <a:endParaRPr lang="el-GR" sz="2400" dirty="0">
              <a:latin typeface="Open Sans" panose="020B0606030504020204" pitchFamily="34" charset="0"/>
              <a:ea typeface="Open Sans" panose="020B0606030504020204" pitchFamily="34" charset="0"/>
              <a:cs typeface="Open Sans" panose="020B0606030504020204" pitchFamily="34" charset="0"/>
            </a:endParaRPr>
          </a:p>
          <a:p>
            <a:endParaRPr lang="el-GR"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146" name="Picture 2" descr="Γενικές Πληροφορίες Erasmus+ - Α.Σ.Κ.Τ.">
            <a:extLst>
              <a:ext uri="{FF2B5EF4-FFF2-40B4-BE49-F238E27FC236}">
                <a16:creationId xmlns:a16="http://schemas.microsoft.com/office/drawing/2014/main" id="{5249B248-982C-3B3A-CC5B-B5399AA09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38" y="952500"/>
            <a:ext cx="5809802" cy="26207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5E0F76-4594-42FA-29D8-7D098A0EC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82" y="4305300"/>
            <a:ext cx="5834311" cy="3543300"/>
          </a:xfrm>
          <a:prstGeom prst="rect">
            <a:avLst/>
          </a:prstGeom>
        </p:spPr>
      </p:pic>
    </p:spTree>
    <p:extLst>
      <p:ext uri="{BB962C8B-B14F-4D97-AF65-F5344CB8AC3E}">
        <p14:creationId xmlns:p14="http://schemas.microsoft.com/office/powerpoint/2010/main" val="270320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BB5E6E4A-E751-5B8C-6880-596903741C12}"/>
              </a:ext>
            </a:extLst>
          </p:cNvPr>
          <p:cNvSpPr txBox="1"/>
          <p:nvPr/>
        </p:nvSpPr>
        <p:spPr>
          <a:xfrm>
            <a:off x="1656316" y="266700"/>
            <a:ext cx="14975368" cy="1013098"/>
          </a:xfrm>
          <a:prstGeom prst="rect">
            <a:avLst/>
          </a:prstGeom>
        </p:spPr>
        <p:txBody>
          <a:bodyPr wrap="square" lIns="0" tIns="0" rIns="0" bIns="0" rtlCol="0" anchor="t">
            <a:spAutoFit/>
          </a:bodyPr>
          <a:lstStyle/>
          <a:p>
            <a:pPr algn="ctr">
              <a:lnSpc>
                <a:spcPts val="7940"/>
              </a:lnSpc>
            </a:pPr>
            <a:r>
              <a:rPr lang="el-GR" sz="72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League Spartan"/>
              </a:rPr>
              <a:t>ΠΜΣ του Τμήματος Γεωλογίας</a:t>
            </a:r>
            <a:endParaRPr lang="en-US" sz="72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graphicFrame>
        <p:nvGraphicFramePr>
          <p:cNvPr id="6" name="Table 5">
            <a:extLst>
              <a:ext uri="{FF2B5EF4-FFF2-40B4-BE49-F238E27FC236}">
                <a16:creationId xmlns:a16="http://schemas.microsoft.com/office/drawing/2014/main" id="{50187AA3-CC30-4DB1-D5F3-D54238FEA189}"/>
              </a:ext>
            </a:extLst>
          </p:cNvPr>
          <p:cNvGraphicFramePr>
            <a:graphicFrameLocks noGrp="1"/>
          </p:cNvGraphicFramePr>
          <p:nvPr>
            <p:extLst>
              <p:ext uri="{D42A27DB-BD31-4B8C-83A1-F6EECF244321}">
                <p14:modId xmlns:p14="http://schemas.microsoft.com/office/powerpoint/2010/main" val="1523721527"/>
              </p:ext>
            </p:extLst>
          </p:nvPr>
        </p:nvGraphicFramePr>
        <p:xfrm>
          <a:off x="533400" y="1714501"/>
          <a:ext cx="9372600" cy="6583875"/>
        </p:xfrm>
        <a:graphic>
          <a:graphicData uri="http://schemas.openxmlformats.org/drawingml/2006/table">
            <a:tbl>
              <a:tblPr firstRow="1" firstCol="1" bandRow="1">
                <a:tableStyleId>{5C22544A-7EE6-4342-B048-85BDC9FD1C3A}</a:tableStyleId>
              </a:tblPr>
              <a:tblGrid>
                <a:gridCol w="1077038">
                  <a:extLst>
                    <a:ext uri="{9D8B030D-6E8A-4147-A177-3AD203B41FA5}">
                      <a16:colId xmlns:a16="http://schemas.microsoft.com/office/drawing/2014/main" val="4280938545"/>
                    </a:ext>
                  </a:extLst>
                </a:gridCol>
                <a:gridCol w="4222560">
                  <a:extLst>
                    <a:ext uri="{9D8B030D-6E8A-4147-A177-3AD203B41FA5}">
                      <a16:colId xmlns:a16="http://schemas.microsoft.com/office/drawing/2014/main" val="881168107"/>
                    </a:ext>
                  </a:extLst>
                </a:gridCol>
                <a:gridCol w="4073002">
                  <a:extLst>
                    <a:ext uri="{9D8B030D-6E8A-4147-A177-3AD203B41FA5}">
                      <a16:colId xmlns:a16="http://schemas.microsoft.com/office/drawing/2014/main" val="1148478564"/>
                    </a:ext>
                  </a:extLst>
                </a:gridCol>
              </a:tblGrid>
              <a:tr h="623736">
                <a:tc>
                  <a:txBody>
                    <a:bodyPr/>
                    <a:lstStyle/>
                    <a:p>
                      <a:pPr algn="ctr">
                        <a:lnSpc>
                          <a:spcPct val="107000"/>
                        </a:lnSpc>
                        <a:spcAft>
                          <a:spcPts val="800"/>
                        </a:spcAft>
                        <a:buNone/>
                      </a:pPr>
                      <a:r>
                        <a:rPr lang="el-GR" sz="2000" dirty="0">
                          <a:effectLst/>
                          <a:latin typeface="+mj-lt"/>
                        </a:rPr>
                        <a:t>α/α</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a:effectLst/>
                          <a:latin typeface="+mj-lt"/>
                        </a:rPr>
                        <a:t>Τίτλος</a:t>
                      </a:r>
                      <a:endParaRPr lang="el-GR" sz="180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a:effectLst/>
                          <a:latin typeface="+mj-lt"/>
                        </a:rPr>
                        <a:t>Συνεργαζόμενα Τμήματα ή Ιδρύματα</a:t>
                      </a:r>
                      <a:endParaRPr lang="el-GR" sz="180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extLst>
                  <a:ext uri="{0D108BD9-81ED-4DB2-BD59-A6C34878D82A}">
                    <a16:rowId xmlns:a16="http://schemas.microsoft.com/office/drawing/2014/main" val="2718029860"/>
                  </a:ext>
                </a:extLst>
              </a:tr>
              <a:tr h="942683">
                <a:tc>
                  <a:txBody>
                    <a:bodyPr/>
                    <a:lstStyle/>
                    <a:p>
                      <a:pPr algn="ctr">
                        <a:lnSpc>
                          <a:spcPct val="107000"/>
                        </a:lnSpc>
                        <a:spcAft>
                          <a:spcPts val="800"/>
                        </a:spcAft>
                        <a:buNone/>
                      </a:pPr>
                      <a:r>
                        <a:rPr lang="el-GR" sz="2000" dirty="0">
                          <a:effectLst/>
                          <a:latin typeface="+mj-lt"/>
                        </a:rPr>
                        <a:t>1</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dirty="0">
                          <a:effectLst/>
                          <a:latin typeface="+mj-lt"/>
                        </a:rPr>
                        <a:t>Περιβαλλοντικές Επιστήμες</a:t>
                      </a:r>
                      <a:endParaRPr lang="el-GR" sz="1800" dirty="0">
                        <a:effectLst/>
                        <a:latin typeface="+mj-lt"/>
                      </a:endParaRPr>
                    </a:p>
                    <a:p>
                      <a:pPr>
                        <a:lnSpc>
                          <a:spcPct val="107000"/>
                        </a:lnSpc>
                        <a:spcAft>
                          <a:spcPts val="800"/>
                        </a:spcAft>
                        <a:buNone/>
                      </a:pPr>
                      <a:r>
                        <a:rPr lang="el-GR" sz="2000" dirty="0">
                          <a:effectLst/>
                          <a:latin typeface="+mj-lt"/>
                        </a:rPr>
                        <a:t>(</a:t>
                      </a:r>
                      <a:r>
                        <a:rPr lang="el-GR" sz="2000" b="1" dirty="0">
                          <a:effectLst/>
                          <a:latin typeface="+mj-lt"/>
                        </a:rPr>
                        <a:t>Επισπεύδων Τμήμα</a:t>
                      </a:r>
                      <a:r>
                        <a:rPr lang="el-GR" sz="2000" dirty="0">
                          <a:effectLst/>
                          <a:latin typeface="+mj-lt"/>
                        </a:rPr>
                        <a:t>)</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dirty="0">
                          <a:effectLst/>
                          <a:latin typeface="+mj-lt"/>
                        </a:rPr>
                        <a:t>Βιολογίας, Γεωλογίας, Μαθηματικών, Φυσικής και Χημείας</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extLst>
                  <a:ext uri="{0D108BD9-81ED-4DB2-BD59-A6C34878D82A}">
                    <a16:rowId xmlns:a16="http://schemas.microsoft.com/office/drawing/2014/main" val="1999345446"/>
                  </a:ext>
                </a:extLst>
              </a:tr>
              <a:tr h="1360991">
                <a:tc>
                  <a:txBody>
                    <a:bodyPr/>
                    <a:lstStyle/>
                    <a:p>
                      <a:pPr algn="ctr">
                        <a:lnSpc>
                          <a:spcPct val="107000"/>
                        </a:lnSpc>
                        <a:spcAft>
                          <a:spcPts val="800"/>
                        </a:spcAft>
                        <a:buNone/>
                      </a:pPr>
                      <a:r>
                        <a:rPr lang="el-GR" sz="2000" dirty="0">
                          <a:effectLst/>
                          <a:latin typeface="+mj-lt"/>
                        </a:rPr>
                        <a:t>2</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dirty="0">
                          <a:effectLst/>
                          <a:latin typeface="+mj-lt"/>
                        </a:rPr>
                        <a:t>Ωκεανογραφία - Εξερεύνηση, αποτύπωση και διαχείριση θαλάσσιου περιβάλλοντος</a:t>
                      </a:r>
                      <a:endParaRPr lang="el-GR" sz="1800" dirty="0">
                        <a:effectLst/>
                        <a:latin typeface="+mj-lt"/>
                      </a:endParaRPr>
                    </a:p>
                    <a:p>
                      <a:pPr>
                        <a:lnSpc>
                          <a:spcPct val="107000"/>
                        </a:lnSpc>
                        <a:spcAft>
                          <a:spcPts val="800"/>
                        </a:spcAft>
                        <a:buNone/>
                      </a:pPr>
                      <a:r>
                        <a:rPr lang="el-GR" sz="2000" dirty="0">
                          <a:effectLst/>
                          <a:latin typeface="+mj-lt"/>
                        </a:rPr>
                        <a:t>(</a:t>
                      </a:r>
                      <a:r>
                        <a:rPr lang="el-GR" sz="2000" b="1" dirty="0">
                          <a:effectLst/>
                          <a:latin typeface="+mj-lt"/>
                        </a:rPr>
                        <a:t>Επισπεύδων Τμήμα</a:t>
                      </a:r>
                      <a:r>
                        <a:rPr lang="el-GR" sz="2000" dirty="0">
                          <a:effectLst/>
                          <a:latin typeface="+mj-lt"/>
                        </a:rPr>
                        <a:t>)</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a:effectLst/>
                          <a:latin typeface="+mj-lt"/>
                        </a:rPr>
                        <a:t>Γεωλογίας και Βιολογίας</a:t>
                      </a:r>
                      <a:endParaRPr lang="el-GR" sz="180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extLst>
                  <a:ext uri="{0D108BD9-81ED-4DB2-BD59-A6C34878D82A}">
                    <a16:rowId xmlns:a16="http://schemas.microsoft.com/office/drawing/2014/main" val="1901099617"/>
                  </a:ext>
                </a:extLst>
              </a:tr>
              <a:tr h="2417193">
                <a:tc>
                  <a:txBody>
                    <a:bodyPr/>
                    <a:lstStyle/>
                    <a:p>
                      <a:pPr algn="ctr">
                        <a:lnSpc>
                          <a:spcPct val="107000"/>
                        </a:lnSpc>
                        <a:spcAft>
                          <a:spcPts val="800"/>
                        </a:spcAft>
                        <a:buNone/>
                      </a:pPr>
                      <a:r>
                        <a:rPr lang="en-US" sz="2000" dirty="0">
                          <a:effectLst/>
                          <a:latin typeface="+mj-lt"/>
                        </a:rPr>
                        <a:t>3</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dirty="0">
                          <a:effectLst/>
                          <a:latin typeface="+mj-lt"/>
                        </a:rPr>
                        <a:t>Παλαιοντολογία - </a:t>
                      </a:r>
                      <a:r>
                        <a:rPr lang="el-GR" sz="2000" dirty="0" err="1">
                          <a:effectLst/>
                          <a:latin typeface="+mj-lt"/>
                        </a:rPr>
                        <a:t>Γεωβιολογία</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b="1" dirty="0" err="1">
                          <a:effectLst/>
                          <a:latin typeface="+mj-lt"/>
                        </a:rPr>
                        <a:t>Δι</a:t>
                      </a:r>
                      <a:r>
                        <a:rPr lang="el-GR" sz="2000" b="1" dirty="0">
                          <a:effectLst/>
                          <a:latin typeface="+mj-lt"/>
                        </a:rPr>
                        <a:t>-ιδρυματικό Πρόγραμμα</a:t>
                      </a:r>
                      <a:endParaRPr lang="el-GR" sz="1800" b="1" dirty="0">
                        <a:effectLst/>
                        <a:latin typeface="+mj-lt"/>
                      </a:endParaRPr>
                    </a:p>
                    <a:p>
                      <a:pPr>
                        <a:lnSpc>
                          <a:spcPct val="107000"/>
                        </a:lnSpc>
                        <a:spcAft>
                          <a:spcPts val="800"/>
                        </a:spcAft>
                        <a:buNone/>
                      </a:pPr>
                      <a:r>
                        <a:rPr lang="el-GR" sz="2000" dirty="0">
                          <a:effectLst/>
                          <a:latin typeface="+mj-lt"/>
                        </a:rPr>
                        <a:t>(Γεωλογίας ΑΠΘ, Γεωλογίας και Γεωπεριβάλλοντος ΕΚΠΑ, Βιολογίας ΑΠΘ, Γεωλογίας Πατρών, Γεωγραφίας Αιγαίου)</a:t>
                      </a:r>
                      <a:endParaRPr lang="el-GR" sz="1800" dirty="0">
                        <a:effectLst/>
                        <a:latin typeface="+mj-lt"/>
                      </a:endParaRPr>
                    </a:p>
                    <a:p>
                      <a:pPr>
                        <a:lnSpc>
                          <a:spcPct val="107000"/>
                        </a:lnSpc>
                        <a:spcAft>
                          <a:spcPts val="800"/>
                        </a:spcAft>
                        <a:buNone/>
                      </a:pPr>
                      <a:r>
                        <a:rPr lang="el-GR" sz="2000" dirty="0">
                          <a:effectLst/>
                          <a:latin typeface="+mj-lt"/>
                        </a:rPr>
                        <a:t> </a:t>
                      </a: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extLst>
                  <a:ext uri="{0D108BD9-81ED-4DB2-BD59-A6C34878D82A}">
                    <a16:rowId xmlns:a16="http://schemas.microsoft.com/office/drawing/2014/main" val="1037290711"/>
                  </a:ext>
                </a:extLst>
              </a:tr>
              <a:tr h="1208597">
                <a:tc>
                  <a:txBody>
                    <a:bodyPr/>
                    <a:lstStyle/>
                    <a:p>
                      <a:pPr algn="ctr">
                        <a:lnSpc>
                          <a:spcPct val="107000"/>
                        </a:lnSpc>
                        <a:spcAft>
                          <a:spcPts val="800"/>
                        </a:spcAft>
                        <a:buNone/>
                      </a:pPr>
                      <a:endParaRPr lang="el-GR" sz="1800" dirty="0">
                        <a:solidFill>
                          <a:srgbClr val="595959"/>
                        </a:solidFill>
                        <a:effectLst/>
                        <a:latin typeface="+mj-lt"/>
                        <a:ea typeface="Calibri" panose="020F0502020204030204" pitchFamily="34" charset="0"/>
                        <a:cs typeface="Times New Roman" panose="02020603050405020304" pitchFamily="18" charset="0"/>
                      </a:endParaRPr>
                    </a:p>
                  </a:txBody>
                  <a:tcPr marL="55882" marR="55882" marT="0" marB="0" anchor="ctr"/>
                </a:tc>
                <a:tc>
                  <a:txBody>
                    <a:bodyPr/>
                    <a:lstStyle/>
                    <a:p>
                      <a:pPr>
                        <a:lnSpc>
                          <a:spcPct val="107000"/>
                        </a:lnSpc>
                        <a:spcAft>
                          <a:spcPts val="800"/>
                        </a:spcAft>
                        <a:buNone/>
                      </a:pPr>
                      <a:r>
                        <a:rPr lang="el-GR" sz="2000" b="1" dirty="0" err="1">
                          <a:solidFill>
                            <a:srgbClr val="595959"/>
                          </a:solidFill>
                          <a:effectLst/>
                          <a:latin typeface="+mj-lt"/>
                          <a:ea typeface="Calibri" panose="020F0502020204030204" pitchFamily="34" charset="0"/>
                          <a:cs typeface="Times New Roman" panose="02020603050405020304" pitchFamily="18" charset="0"/>
                        </a:rPr>
                        <a:t>Γεωεπιστήμες</a:t>
                      </a:r>
                      <a:r>
                        <a:rPr lang="el-GR" sz="2000" b="1" dirty="0">
                          <a:solidFill>
                            <a:srgbClr val="595959"/>
                          </a:solidFill>
                          <a:effectLst/>
                          <a:latin typeface="+mj-lt"/>
                          <a:ea typeface="Calibri" panose="020F0502020204030204" pitchFamily="34" charset="0"/>
                          <a:cs typeface="Times New Roman" panose="02020603050405020304" pitchFamily="18" charset="0"/>
                        </a:rPr>
                        <a:t> και Περιβάλλον</a:t>
                      </a:r>
                    </a:p>
                  </a:txBody>
                  <a:tcPr marL="55882" marR="55882" marT="0" marB="0" anchor="ctr"/>
                </a:tc>
                <a:tc>
                  <a:txBody>
                    <a:bodyPr/>
                    <a:lstStyle/>
                    <a:p>
                      <a:pPr>
                        <a:lnSpc>
                          <a:spcPct val="107000"/>
                        </a:lnSpc>
                        <a:spcAft>
                          <a:spcPts val="800"/>
                        </a:spcAft>
                        <a:buNone/>
                      </a:pPr>
                      <a:r>
                        <a:rPr lang="el-GR" sz="2000" dirty="0">
                          <a:solidFill>
                            <a:srgbClr val="595959"/>
                          </a:solidFill>
                          <a:effectLst/>
                          <a:latin typeface="+mj-lt"/>
                          <a:ea typeface="Calibri" panose="020F0502020204030204" pitchFamily="34" charset="0"/>
                          <a:cs typeface="Times New Roman" panose="02020603050405020304" pitchFamily="18" charset="0"/>
                        </a:rPr>
                        <a:t>ΠΜΣ του Τμήματος που ολοκληρώνεται το 2025</a:t>
                      </a:r>
                    </a:p>
                  </a:txBody>
                  <a:tcPr marL="55882" marR="55882" marT="0" marB="0" anchor="ctr"/>
                </a:tc>
                <a:extLst>
                  <a:ext uri="{0D108BD9-81ED-4DB2-BD59-A6C34878D82A}">
                    <a16:rowId xmlns:a16="http://schemas.microsoft.com/office/drawing/2014/main" val="1873573671"/>
                  </a:ext>
                </a:extLst>
              </a:tr>
            </a:tbl>
          </a:graphicData>
        </a:graphic>
      </p:graphicFrame>
      <p:graphicFrame>
        <p:nvGraphicFramePr>
          <p:cNvPr id="7" name="Table 6">
            <a:extLst>
              <a:ext uri="{FF2B5EF4-FFF2-40B4-BE49-F238E27FC236}">
                <a16:creationId xmlns:a16="http://schemas.microsoft.com/office/drawing/2014/main" id="{3530EAE0-F847-2BD5-065D-34F01C636CFA}"/>
              </a:ext>
            </a:extLst>
          </p:cNvPr>
          <p:cNvGraphicFramePr>
            <a:graphicFrameLocks noGrp="1"/>
          </p:cNvGraphicFramePr>
          <p:nvPr>
            <p:extLst>
              <p:ext uri="{D42A27DB-BD31-4B8C-83A1-F6EECF244321}">
                <p14:modId xmlns:p14="http://schemas.microsoft.com/office/powerpoint/2010/main" val="2140377092"/>
              </p:ext>
            </p:extLst>
          </p:nvPr>
        </p:nvGraphicFramePr>
        <p:xfrm>
          <a:off x="12420600" y="2247900"/>
          <a:ext cx="5009115" cy="3378777"/>
        </p:xfrm>
        <a:graphic>
          <a:graphicData uri="http://schemas.openxmlformats.org/drawingml/2006/table">
            <a:tbl>
              <a:tblPr firstRow="1" firstCol="1" bandRow="1">
                <a:tableStyleId>{5C22544A-7EE6-4342-B048-85BDC9FD1C3A}</a:tableStyleId>
              </a:tblPr>
              <a:tblGrid>
                <a:gridCol w="2028500">
                  <a:extLst>
                    <a:ext uri="{9D8B030D-6E8A-4147-A177-3AD203B41FA5}">
                      <a16:colId xmlns:a16="http://schemas.microsoft.com/office/drawing/2014/main" val="444846958"/>
                    </a:ext>
                  </a:extLst>
                </a:gridCol>
                <a:gridCol w="1218821">
                  <a:extLst>
                    <a:ext uri="{9D8B030D-6E8A-4147-A177-3AD203B41FA5}">
                      <a16:colId xmlns:a16="http://schemas.microsoft.com/office/drawing/2014/main" val="144606129"/>
                    </a:ext>
                  </a:extLst>
                </a:gridCol>
                <a:gridCol w="1761794">
                  <a:extLst>
                    <a:ext uri="{9D8B030D-6E8A-4147-A177-3AD203B41FA5}">
                      <a16:colId xmlns:a16="http://schemas.microsoft.com/office/drawing/2014/main" val="2789691545"/>
                    </a:ext>
                  </a:extLst>
                </a:gridCol>
              </a:tblGrid>
              <a:tr h="504791">
                <a:tc>
                  <a:txBody>
                    <a:bodyPr/>
                    <a:lstStyle/>
                    <a:p>
                      <a:pPr algn="ctr">
                        <a:lnSpc>
                          <a:spcPct val="107000"/>
                        </a:lnSpc>
                        <a:spcAft>
                          <a:spcPts val="800"/>
                        </a:spcAft>
                        <a:buNone/>
                      </a:pPr>
                      <a:r>
                        <a:rPr lang="el-GR" sz="1800" dirty="0">
                          <a:effectLst/>
                        </a:rPr>
                        <a:t>Ακαδημαϊκό έτος</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l-GR" sz="1800" dirty="0">
                          <a:effectLst/>
                        </a:rPr>
                        <a:t>Αιτήσεις</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el-GR" sz="1800" dirty="0">
                          <a:effectLst/>
                        </a:rPr>
                        <a:t>Αριθμός εισακτέων</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7958827"/>
                  </a:ext>
                </a:extLst>
              </a:tr>
              <a:tr h="246701">
                <a:tc>
                  <a:txBody>
                    <a:bodyPr/>
                    <a:lstStyle/>
                    <a:p>
                      <a:pPr algn="ctr">
                        <a:lnSpc>
                          <a:spcPct val="107000"/>
                        </a:lnSpc>
                        <a:spcAft>
                          <a:spcPts val="800"/>
                        </a:spcAft>
                        <a:buNone/>
                      </a:pPr>
                      <a:r>
                        <a:rPr lang="el-GR" sz="1800">
                          <a:effectLst/>
                        </a:rPr>
                        <a:t>2007-2008</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50</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31</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9647505"/>
                  </a:ext>
                </a:extLst>
              </a:tr>
              <a:tr h="246701">
                <a:tc>
                  <a:txBody>
                    <a:bodyPr/>
                    <a:lstStyle/>
                    <a:p>
                      <a:pPr algn="ctr">
                        <a:lnSpc>
                          <a:spcPct val="107000"/>
                        </a:lnSpc>
                        <a:spcAft>
                          <a:spcPts val="800"/>
                        </a:spcAft>
                        <a:buNone/>
                      </a:pPr>
                      <a:r>
                        <a:rPr lang="el-GR" sz="1800" dirty="0">
                          <a:effectLst/>
                        </a:rPr>
                        <a:t>2008-2009</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48</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33</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2150092"/>
                  </a:ext>
                </a:extLst>
              </a:tr>
              <a:tr h="246701">
                <a:tc>
                  <a:txBody>
                    <a:bodyPr/>
                    <a:lstStyle/>
                    <a:p>
                      <a:pPr algn="ctr">
                        <a:lnSpc>
                          <a:spcPct val="107000"/>
                        </a:lnSpc>
                        <a:spcAft>
                          <a:spcPts val="800"/>
                        </a:spcAft>
                        <a:buNone/>
                      </a:pPr>
                      <a:r>
                        <a:rPr lang="el-GR" sz="1800">
                          <a:effectLst/>
                        </a:rPr>
                        <a:t>2009-2010</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a:effectLst/>
                        </a:rPr>
                        <a:t>52</a:t>
                      </a:r>
                      <a:endParaRPr lang="el-GR" sz="16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34</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557955"/>
                  </a:ext>
                </a:extLst>
              </a:tr>
              <a:tr h="246701">
                <a:tc>
                  <a:txBody>
                    <a:bodyPr/>
                    <a:lstStyle/>
                    <a:p>
                      <a:pPr algn="ctr">
                        <a:lnSpc>
                          <a:spcPct val="107000"/>
                        </a:lnSpc>
                        <a:spcAft>
                          <a:spcPts val="800"/>
                        </a:spcAft>
                        <a:buNone/>
                      </a:pPr>
                      <a:r>
                        <a:rPr lang="el-GR" sz="1800">
                          <a:effectLst/>
                        </a:rPr>
                        <a:t>2011-2013</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79</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45</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371889"/>
                  </a:ext>
                </a:extLst>
              </a:tr>
              <a:tr h="246701">
                <a:tc>
                  <a:txBody>
                    <a:bodyPr/>
                    <a:lstStyle/>
                    <a:p>
                      <a:pPr algn="ctr">
                        <a:lnSpc>
                          <a:spcPct val="107000"/>
                        </a:lnSpc>
                        <a:spcAft>
                          <a:spcPts val="800"/>
                        </a:spcAft>
                        <a:buNone/>
                      </a:pPr>
                      <a:r>
                        <a:rPr lang="el-GR" sz="1800">
                          <a:effectLst/>
                        </a:rPr>
                        <a:t>2013-2015</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62</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39</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289846"/>
                  </a:ext>
                </a:extLst>
              </a:tr>
              <a:tr h="246701">
                <a:tc>
                  <a:txBody>
                    <a:bodyPr/>
                    <a:lstStyle/>
                    <a:p>
                      <a:pPr algn="ctr">
                        <a:lnSpc>
                          <a:spcPct val="107000"/>
                        </a:lnSpc>
                        <a:spcAft>
                          <a:spcPts val="800"/>
                        </a:spcAft>
                        <a:buNone/>
                      </a:pPr>
                      <a:r>
                        <a:rPr lang="el-GR" sz="1800">
                          <a:effectLst/>
                        </a:rPr>
                        <a:t>2015-2017</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82</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48</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0440987"/>
                  </a:ext>
                </a:extLst>
              </a:tr>
              <a:tr h="246701">
                <a:tc>
                  <a:txBody>
                    <a:bodyPr/>
                    <a:lstStyle/>
                    <a:p>
                      <a:pPr algn="ctr">
                        <a:lnSpc>
                          <a:spcPct val="107000"/>
                        </a:lnSpc>
                        <a:spcAft>
                          <a:spcPts val="800"/>
                        </a:spcAft>
                        <a:buNone/>
                      </a:pPr>
                      <a:r>
                        <a:rPr lang="el-GR" sz="1800">
                          <a:effectLst/>
                        </a:rPr>
                        <a:t>2017-2019</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58</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a:effectLst/>
                        </a:rPr>
                        <a:t>35</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7544644"/>
                  </a:ext>
                </a:extLst>
              </a:tr>
              <a:tr h="246701">
                <a:tc>
                  <a:txBody>
                    <a:bodyPr/>
                    <a:lstStyle/>
                    <a:p>
                      <a:pPr algn="ctr">
                        <a:lnSpc>
                          <a:spcPct val="107000"/>
                        </a:lnSpc>
                        <a:spcAft>
                          <a:spcPts val="800"/>
                        </a:spcAft>
                        <a:buNone/>
                      </a:pPr>
                      <a:r>
                        <a:rPr lang="el-GR" sz="1800">
                          <a:effectLst/>
                        </a:rPr>
                        <a:t>2019-2021</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45</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dirty="0">
                          <a:effectLst/>
                        </a:rPr>
                        <a:t>31</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835751"/>
                  </a:ext>
                </a:extLst>
              </a:tr>
              <a:tr h="246701">
                <a:tc>
                  <a:txBody>
                    <a:bodyPr/>
                    <a:lstStyle/>
                    <a:p>
                      <a:pPr algn="ctr">
                        <a:lnSpc>
                          <a:spcPct val="107000"/>
                        </a:lnSpc>
                        <a:spcAft>
                          <a:spcPts val="800"/>
                        </a:spcAft>
                        <a:buNone/>
                      </a:pPr>
                      <a:r>
                        <a:rPr lang="el-GR" sz="1800">
                          <a:effectLst/>
                        </a:rPr>
                        <a:t>2021-2023</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58</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dirty="0">
                          <a:effectLst/>
                        </a:rPr>
                        <a:t>29</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7769968"/>
                  </a:ext>
                </a:extLst>
              </a:tr>
              <a:tr h="246701">
                <a:tc>
                  <a:txBody>
                    <a:bodyPr/>
                    <a:lstStyle/>
                    <a:p>
                      <a:pPr algn="ctr">
                        <a:lnSpc>
                          <a:spcPct val="107000"/>
                        </a:lnSpc>
                        <a:spcAft>
                          <a:spcPts val="800"/>
                        </a:spcAft>
                        <a:buNone/>
                      </a:pPr>
                      <a:r>
                        <a:rPr lang="el-GR" sz="1800">
                          <a:effectLst/>
                        </a:rPr>
                        <a:t>2023-2025</a:t>
                      </a:r>
                      <a:endParaRPr lang="el-GR" sz="16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b="1" dirty="0">
                          <a:effectLst/>
                        </a:rPr>
                        <a:t>48</a:t>
                      </a:r>
                      <a:endParaRPr lang="el-GR"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l-GR" sz="1800" dirty="0">
                          <a:effectLst/>
                        </a:rPr>
                        <a:t>34</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931547"/>
                  </a:ext>
                </a:extLst>
              </a:tr>
            </a:tbl>
          </a:graphicData>
        </a:graphic>
      </p:graphicFrame>
      <p:sp>
        <p:nvSpPr>
          <p:cNvPr id="9" name="TextBox 8">
            <a:extLst>
              <a:ext uri="{FF2B5EF4-FFF2-40B4-BE49-F238E27FC236}">
                <a16:creationId xmlns:a16="http://schemas.microsoft.com/office/drawing/2014/main" id="{84A81D9B-789B-8431-DC19-9035F00C0C2C}"/>
              </a:ext>
            </a:extLst>
          </p:cNvPr>
          <p:cNvSpPr txBox="1"/>
          <p:nvPr/>
        </p:nvSpPr>
        <p:spPr>
          <a:xfrm>
            <a:off x="12019516" y="1468213"/>
            <a:ext cx="3733800" cy="375552"/>
          </a:xfrm>
          <a:prstGeom prst="rect">
            <a:avLst/>
          </a:prstGeom>
          <a:noFill/>
        </p:spPr>
        <p:txBody>
          <a:bodyPr wrap="square">
            <a:spAutoFit/>
          </a:bodyPr>
          <a:lstStyle/>
          <a:p>
            <a:pPr algn="ctr">
              <a:lnSpc>
                <a:spcPct val="107000"/>
              </a:lnSpc>
              <a:spcAft>
                <a:spcPts val="800"/>
              </a:spcAft>
              <a:buNone/>
            </a:pPr>
            <a:r>
              <a:rPr lang="el-GR" sz="18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800" b="1"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Γεωεπιστήμες</a:t>
            </a:r>
            <a:r>
              <a:rPr lang="el-GR" sz="1800" b="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και Περιβάλλον»</a:t>
            </a:r>
            <a:endParaRPr lang="el-GR"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EDBB44C-3ADA-C7C1-ED4B-0ED93DD1965E}"/>
              </a:ext>
            </a:extLst>
          </p:cNvPr>
          <p:cNvCxnSpPr>
            <a:cxnSpLocks/>
          </p:cNvCxnSpPr>
          <p:nvPr/>
        </p:nvCxnSpPr>
        <p:spPr>
          <a:xfrm flipV="1">
            <a:off x="9906000" y="4076700"/>
            <a:ext cx="2438400" cy="3682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72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E448-EB6B-5CC9-456C-166192A1CF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0078B7-348C-544B-F652-43E79D2F00E6}"/>
              </a:ext>
            </a:extLst>
          </p:cNvPr>
          <p:cNvSpPr/>
          <p:nvPr/>
        </p:nvSpPr>
        <p:spPr>
          <a:xfrm>
            <a:off x="0"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sp>
        <p:nvSpPr>
          <p:cNvPr id="5" name="TextBox 5">
            <a:extLst>
              <a:ext uri="{FF2B5EF4-FFF2-40B4-BE49-F238E27FC236}">
                <a16:creationId xmlns:a16="http://schemas.microsoft.com/office/drawing/2014/main" id="{94D0C6A0-9CDD-CAD9-6AD8-61D1B8E5D0FB}"/>
              </a:ext>
            </a:extLst>
          </p:cNvPr>
          <p:cNvSpPr txBox="1"/>
          <p:nvPr/>
        </p:nvSpPr>
        <p:spPr>
          <a:xfrm>
            <a:off x="291811" y="-190500"/>
            <a:ext cx="17526000" cy="967573"/>
          </a:xfrm>
          <a:prstGeom prst="rect">
            <a:avLst/>
          </a:prstGeom>
        </p:spPr>
        <p:txBody>
          <a:bodyPr wrap="square" lIns="0" tIns="0" rIns="0" bIns="0" rtlCol="0" anchor="t">
            <a:spAutoFit/>
          </a:bodyPr>
          <a:lstStyle/>
          <a:p>
            <a:pPr algn="ctr">
              <a:lnSpc>
                <a:spcPts val="7940"/>
              </a:lnSpc>
            </a:pPr>
            <a:r>
              <a:rPr lang="el-GR" sz="5400" b="1" dirty="0">
                <a:solidFill>
                  <a:srgbClr val="004AAD"/>
                </a:solidFill>
                <a:latin typeface="League Spartan"/>
                <a:ea typeface="League Spartan"/>
                <a:cs typeface="League Spartan"/>
                <a:sym typeface="League Spartan"/>
              </a:rPr>
              <a:t>Συνεργασίες με φορείς</a:t>
            </a:r>
          </a:p>
        </p:txBody>
      </p:sp>
      <p:sp>
        <p:nvSpPr>
          <p:cNvPr id="16" name="TextBox 15">
            <a:extLst>
              <a:ext uri="{FF2B5EF4-FFF2-40B4-BE49-F238E27FC236}">
                <a16:creationId xmlns:a16="http://schemas.microsoft.com/office/drawing/2014/main" id="{36EC5871-34F7-0BF9-5B70-BCB8BDD88045}"/>
              </a:ext>
            </a:extLst>
          </p:cNvPr>
          <p:cNvSpPr txBox="1"/>
          <p:nvPr/>
        </p:nvSpPr>
        <p:spPr>
          <a:xfrm>
            <a:off x="4648200" y="993108"/>
            <a:ext cx="13373389" cy="8956298"/>
          </a:xfrm>
          <a:prstGeom prst="rect">
            <a:avLst/>
          </a:prstGeom>
          <a:noFill/>
        </p:spPr>
        <p:txBody>
          <a:bodyPr wrap="square">
            <a:spAutoFit/>
          </a:bodyPr>
          <a:lstStyle/>
          <a:p>
            <a:pPr marL="342900" indent="-342900">
              <a:buFont typeface="Arial" panose="020B0604020202020204" pitchFamily="34" charset="0"/>
              <a:buChar char="•"/>
            </a:pPr>
            <a:r>
              <a:rPr lang="el-GR" sz="3600" dirty="0">
                <a:latin typeface="Open Sans" panose="020B0606030504020204" pitchFamily="34" charset="0"/>
                <a:ea typeface="Open Sans" panose="020B0606030504020204" pitchFamily="34" charset="0"/>
                <a:cs typeface="Open Sans" panose="020B0606030504020204" pitchFamily="34" charset="0"/>
              </a:rPr>
              <a:t>Το Τμήμα Γεωλογίας έχει αναπτύξει στενή συνεργασία με συναφείς με τη Γεωλογία φορείς, στην Ελλάδα αλλά και στο εξωτερικό</a:t>
            </a:r>
          </a:p>
          <a:p>
            <a:pPr marL="342900" indent="-342900">
              <a:buFont typeface="Arial" panose="020B0604020202020204" pitchFamily="34" charset="0"/>
              <a:buChar char="•"/>
            </a:pPr>
            <a:endParaRPr lang="el-GR" sz="3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3600" dirty="0">
                <a:latin typeface="Open Sans" panose="020B0606030504020204" pitchFamily="34" charset="0"/>
                <a:ea typeface="Open Sans" panose="020B0606030504020204" pitchFamily="34" charset="0"/>
                <a:cs typeface="Open Sans" panose="020B0606030504020204" pitchFamily="34" charset="0"/>
              </a:rPr>
              <a:t>Η συνεργασία αυτή μεταφράζεται σε α) κοινά ερευνητικά έργα β) πρακτική άσκηση φοιτητών, γ) θέματα συμβούλων </a:t>
            </a:r>
            <a:r>
              <a:rPr lang="el-GR" sz="3600" dirty="0" err="1">
                <a:latin typeface="Open Sans" panose="020B0606030504020204" pitchFamily="34" charset="0"/>
                <a:ea typeface="Open Sans" panose="020B0606030504020204" pitchFamily="34" charset="0"/>
                <a:cs typeface="Open Sans" panose="020B0606030504020204" pitchFamily="34" charset="0"/>
              </a:rPr>
              <a:t>κλπ</a:t>
            </a:r>
            <a:endParaRPr lang="el-GR" sz="3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l-GR" sz="3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3600" dirty="0">
                <a:latin typeface="Open Sans" panose="020B0606030504020204" pitchFamily="34" charset="0"/>
                <a:ea typeface="Open Sans" panose="020B0606030504020204" pitchFamily="34" charset="0"/>
                <a:cs typeface="Open Sans" panose="020B0606030504020204" pitchFamily="34" charset="0"/>
              </a:rPr>
              <a:t>Οι θεσμικοί φορείς (ΕΓΕ, ΣΕΓ, ΓΕΩΤΤΕ) είναι επίσης σε στενή επαφή με το Τμήμα, έχουν λάβει γνώση για το νέο ΠΜΣ και έχουν εκφέρει απόψεις</a:t>
            </a:r>
          </a:p>
          <a:p>
            <a:pPr marL="342900" indent="-342900">
              <a:buFont typeface="Arial" panose="020B0604020202020204" pitchFamily="34" charset="0"/>
              <a:buChar char="•"/>
            </a:pPr>
            <a:endParaRPr lang="el-GR" sz="3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l-GR" sz="3600" dirty="0">
                <a:latin typeface="Open Sans" panose="020B0606030504020204" pitchFamily="34" charset="0"/>
                <a:ea typeface="Open Sans" panose="020B0606030504020204" pitchFamily="34" charset="0"/>
                <a:cs typeface="Open Sans" panose="020B0606030504020204" pitchFamily="34" charset="0"/>
              </a:rPr>
              <a:t>Το Τμήμα συνεργάζεται στενά και με ιδιωτικές εταιρείες (μελετών, κατασκευής έργων, εξερεύνησης και εκμετάλλευσης φυσικών πόρων </a:t>
            </a:r>
            <a:r>
              <a:rPr lang="el-GR" sz="3600" dirty="0" err="1">
                <a:latin typeface="Open Sans" panose="020B0606030504020204" pitchFamily="34" charset="0"/>
                <a:ea typeface="Open Sans" panose="020B0606030504020204" pitchFamily="34" charset="0"/>
                <a:cs typeface="Open Sans" panose="020B0606030504020204" pitchFamily="34" charset="0"/>
              </a:rPr>
              <a:t>κλπ</a:t>
            </a:r>
            <a:r>
              <a:rPr lang="el-GR" sz="3600" dirty="0">
                <a:latin typeface="Open Sans" panose="020B0606030504020204" pitchFamily="34" charset="0"/>
                <a:ea typeface="Open Sans" panose="020B0606030504020204" pitchFamily="34" charset="0"/>
                <a:cs typeface="Open Sans" panose="020B0606030504020204" pitchFamily="34" charset="0"/>
              </a:rPr>
              <a:t>) και από τη συνεργασία αυτή έχουν προκύψει χορηγίες, υποτροφίες </a:t>
            </a:r>
            <a:r>
              <a:rPr lang="el-GR" sz="3600" dirty="0" err="1">
                <a:latin typeface="Open Sans" panose="020B0606030504020204" pitchFamily="34" charset="0"/>
                <a:ea typeface="Open Sans" panose="020B0606030504020204" pitchFamily="34" charset="0"/>
                <a:cs typeface="Open Sans" panose="020B0606030504020204" pitchFamily="34" charset="0"/>
              </a:rPr>
              <a:t>κλπ</a:t>
            </a:r>
            <a:endParaRPr lang="el-GR"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descr="Ελληνικά πετρέλαια | ΣΚΑΪ">
            <a:extLst>
              <a:ext uri="{FF2B5EF4-FFF2-40B4-BE49-F238E27FC236}">
                <a16:creationId xmlns:a16="http://schemas.microsoft.com/office/drawing/2014/main" id="{9F128EF5-0253-3D33-FE33-51C3AB2BC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 y="3924300"/>
            <a:ext cx="4203990" cy="2366485"/>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15">
            <a:extLst>
              <a:ext uri="{FF2B5EF4-FFF2-40B4-BE49-F238E27FC236}">
                <a16:creationId xmlns:a16="http://schemas.microsoft.com/office/drawing/2014/main" id="{FFCE2D03-B00E-F55F-65B9-762EE4DBF49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6411" y="6591300"/>
            <a:ext cx="4241800" cy="3181350"/>
          </a:xfrm>
          <a:prstGeom prst="rect">
            <a:avLst/>
          </a:prstGeom>
        </p:spPr>
      </p:pic>
      <p:pic>
        <p:nvPicPr>
          <p:cNvPr id="7" name="Εικόνα 16">
            <a:extLst>
              <a:ext uri="{FF2B5EF4-FFF2-40B4-BE49-F238E27FC236}">
                <a16:creationId xmlns:a16="http://schemas.microsoft.com/office/drawing/2014/main" id="{67B6DFC3-508C-7EF4-8D78-355CA69523F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9181" y="939453"/>
            <a:ext cx="4199030" cy="2641040"/>
          </a:xfrm>
          <a:prstGeom prst="rect">
            <a:avLst/>
          </a:prstGeom>
        </p:spPr>
      </p:pic>
    </p:spTree>
    <p:extLst>
      <p:ext uri="{BB962C8B-B14F-4D97-AF65-F5344CB8AC3E}">
        <p14:creationId xmlns:p14="http://schemas.microsoft.com/office/powerpoint/2010/main" val="3107777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txBody>
          <a:bodyPr/>
          <a:lstStyle/>
          <a:p>
            <a:endParaRPr lang="el-GR"/>
          </a:p>
        </p:txBody>
      </p:sp>
      <p:sp>
        <p:nvSpPr>
          <p:cNvPr id="9" name="TextBox 9"/>
          <p:cNvSpPr txBox="1"/>
          <p:nvPr/>
        </p:nvSpPr>
        <p:spPr>
          <a:xfrm>
            <a:off x="4933297" y="3191597"/>
            <a:ext cx="8421405" cy="2595582"/>
          </a:xfrm>
          <a:prstGeom prst="rect">
            <a:avLst/>
          </a:prstGeom>
        </p:spPr>
        <p:txBody>
          <a:bodyPr lIns="0" tIns="0" rIns="0" bIns="0" rtlCol="0" anchor="t">
            <a:spAutoFit/>
          </a:bodyPr>
          <a:lstStyle/>
          <a:p>
            <a:pPr algn="ctr">
              <a:lnSpc>
                <a:spcPts val="10334"/>
              </a:lnSpc>
            </a:pPr>
            <a:r>
              <a:rPr lang="el-GR" sz="7382" b="1" dirty="0">
                <a:solidFill>
                  <a:srgbClr val="004AAD"/>
                </a:solidFill>
                <a:latin typeface="League Spartan"/>
                <a:ea typeface="League Spartan"/>
                <a:cs typeface="League Spartan"/>
                <a:sym typeface="League Spartan"/>
              </a:rPr>
              <a:t>Ευχαριστώ για την προσοχή σας</a:t>
            </a:r>
            <a:endParaRPr lang="en-US" sz="7382" b="1" dirty="0">
              <a:solidFill>
                <a:srgbClr val="004AAD"/>
              </a:solidFill>
              <a:latin typeface="League Spartan"/>
              <a:ea typeface="League Spartan"/>
              <a:cs typeface="League Spartan"/>
              <a:sym typeface="League Spart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3F240D-0B12-F903-0FFA-8B31D86F8BE3}"/>
              </a:ext>
            </a:extLst>
          </p:cNvPr>
          <p:cNvSpPr txBox="1"/>
          <p:nvPr/>
        </p:nvSpPr>
        <p:spPr>
          <a:xfrm>
            <a:off x="1980821" y="3619500"/>
            <a:ext cx="14326358" cy="2554545"/>
          </a:xfrm>
          <a:prstGeom prst="rect">
            <a:avLst/>
          </a:prstGeom>
          <a:noFill/>
        </p:spPr>
        <p:txBody>
          <a:bodyPr wrap="none" rtlCol="0">
            <a:spAutoFit/>
          </a:bodyPr>
          <a:lstStyle/>
          <a:p>
            <a:pPr algn="ctr"/>
            <a:r>
              <a:rPr lang="el-GR" sz="8000" dirty="0"/>
              <a:t>Δομή του ΠΜΣ</a:t>
            </a:r>
          </a:p>
          <a:p>
            <a:pPr algn="ctr"/>
            <a:r>
              <a:rPr lang="el-GR" sz="8000" dirty="0"/>
              <a:t>ΕΦΑΡΜΟΣΜΕΝΕΣ ΓΕΩΕΠΙΣΤΗΜΕΣ</a:t>
            </a:r>
            <a:endParaRPr lang="el-GR" sz="9600" dirty="0"/>
          </a:p>
        </p:txBody>
      </p:sp>
    </p:spTree>
    <p:extLst>
      <p:ext uri="{BB962C8B-B14F-4D97-AF65-F5344CB8AC3E}">
        <p14:creationId xmlns:p14="http://schemas.microsoft.com/office/powerpoint/2010/main" val="75645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grpSp>
        <p:nvGrpSpPr>
          <p:cNvPr id="3" name="Group 3"/>
          <p:cNvGrpSpPr/>
          <p:nvPr/>
        </p:nvGrpSpPr>
        <p:grpSpPr>
          <a:xfrm>
            <a:off x="-257175" y="2807635"/>
            <a:ext cx="18802350" cy="2006600"/>
            <a:chOff x="0" y="0"/>
            <a:chExt cx="4952059" cy="528487"/>
          </a:xfrm>
        </p:grpSpPr>
        <p:sp>
          <p:nvSpPr>
            <p:cNvPr id="4" name="Freeform 4"/>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004AAD"/>
            </a:solidFill>
          </p:spPr>
          <p:txBody>
            <a:bodyPr/>
            <a:lstStyle/>
            <a:p>
              <a:endParaRPr lang="el-GR"/>
            </a:p>
          </p:txBody>
        </p:sp>
        <p:sp>
          <p:nvSpPr>
            <p:cNvPr id="5" name="TextBox 5"/>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779232" y="352771"/>
            <a:ext cx="12725399" cy="2049920"/>
          </a:xfrm>
          <a:prstGeom prst="rect">
            <a:avLst/>
          </a:prstGeom>
        </p:spPr>
        <p:txBody>
          <a:bodyPr wrap="square" lIns="0" tIns="0" rIns="0" bIns="0" rtlCol="0" anchor="t">
            <a:spAutoFit/>
          </a:bodyPr>
          <a:lstStyle/>
          <a:p>
            <a:pPr algn="ctr">
              <a:lnSpc>
                <a:spcPts val="7940"/>
              </a:lnSpc>
            </a:pPr>
            <a:r>
              <a:rPr lang="el-GR" sz="72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League Spartan"/>
              </a:rPr>
              <a:t>ΕΦΑΡΜΟΣΜΕΝΕΣ ΓΕΩΕΠΙΣΤΗΜΕΣ</a:t>
            </a:r>
            <a:endParaRPr lang="en-US" sz="72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
        <p:nvSpPr>
          <p:cNvPr id="9" name="TextBox 9"/>
          <p:cNvSpPr txBox="1"/>
          <p:nvPr/>
        </p:nvSpPr>
        <p:spPr>
          <a:xfrm>
            <a:off x="1629819" y="3335282"/>
            <a:ext cx="4542325" cy="978088"/>
          </a:xfrm>
          <a:prstGeom prst="rect">
            <a:avLst/>
          </a:prstGeom>
        </p:spPr>
        <p:txBody>
          <a:bodyPr wrap="square" lIns="0" tIns="0" rIns="0" bIns="0" rtlCol="0" anchor="t">
            <a:spAutoFit/>
          </a:bodyPr>
          <a:lstStyle/>
          <a:p>
            <a:pPr algn="ctr">
              <a:lnSpc>
                <a:spcPts val="7940"/>
              </a:lnSpc>
            </a:pPr>
            <a:r>
              <a:rPr lang="el-GR"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2</a:t>
            </a:r>
            <a:r>
              <a:rPr lang="en-US" sz="5672" b="1" dirty="0">
                <a:solidFill>
                  <a:srgbClr val="FFFFFF"/>
                </a:solidFill>
                <a:latin typeface="League Spartan"/>
                <a:ea typeface="League Spartan"/>
                <a:cs typeface="League Spartan"/>
                <a:sym typeface="League Spartan"/>
              </a:rPr>
              <a:t> </a:t>
            </a:r>
            <a:r>
              <a:rPr lang="el-GR"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εξάμηνα</a:t>
            </a:r>
            <a:endParaRPr lang="en-US"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
        <p:nvSpPr>
          <p:cNvPr id="10" name="TextBox 10"/>
          <p:cNvSpPr txBox="1"/>
          <p:nvPr/>
        </p:nvSpPr>
        <p:spPr>
          <a:xfrm>
            <a:off x="7509989" y="3335282"/>
            <a:ext cx="3263886" cy="978088"/>
          </a:xfrm>
          <a:prstGeom prst="rect">
            <a:avLst/>
          </a:prstGeom>
        </p:spPr>
        <p:txBody>
          <a:bodyPr lIns="0" tIns="0" rIns="0" bIns="0" rtlCol="0" anchor="t">
            <a:spAutoFit/>
          </a:bodyPr>
          <a:lstStyle/>
          <a:p>
            <a:pPr algn="ctr">
              <a:lnSpc>
                <a:spcPts val="7940"/>
              </a:lnSpc>
            </a:pPr>
            <a:r>
              <a:rPr lang="en-US"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60 ECTS</a:t>
            </a:r>
          </a:p>
        </p:txBody>
      </p:sp>
      <p:sp>
        <p:nvSpPr>
          <p:cNvPr id="11" name="TextBox 11"/>
          <p:cNvSpPr txBox="1"/>
          <p:nvPr/>
        </p:nvSpPr>
        <p:spPr>
          <a:xfrm>
            <a:off x="12421150" y="2807635"/>
            <a:ext cx="5790100" cy="1991186"/>
          </a:xfrm>
          <a:prstGeom prst="rect">
            <a:avLst/>
          </a:prstGeom>
        </p:spPr>
        <p:txBody>
          <a:bodyPr wrap="square" lIns="0" tIns="0" rIns="0" bIns="0" rtlCol="0" anchor="t">
            <a:spAutoFit/>
          </a:bodyPr>
          <a:lstStyle/>
          <a:p>
            <a:pPr algn="ctr">
              <a:lnSpc>
                <a:spcPts val="7940"/>
              </a:lnSpc>
            </a:pPr>
            <a:r>
              <a:rPr lang="el-GR"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Τέσσερις ειδικεύσεις</a:t>
            </a:r>
            <a:endParaRPr lang="en-US"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
        <p:nvSpPr>
          <p:cNvPr id="12" name="TextBox 12"/>
          <p:cNvSpPr txBox="1"/>
          <p:nvPr/>
        </p:nvSpPr>
        <p:spPr>
          <a:xfrm>
            <a:off x="478299" y="5143500"/>
            <a:ext cx="6324600" cy="4351832"/>
          </a:xfrm>
          <a:prstGeom prst="rect">
            <a:avLst/>
          </a:prstGeom>
        </p:spPr>
        <p:txBody>
          <a:bodyPr wrap="square" lIns="0" tIns="0" rIns="0" bIns="0" rtlCol="0" anchor="t">
            <a:spAutoFit/>
          </a:bodyPr>
          <a:lstStyle/>
          <a:p>
            <a:pPr algn="ctr">
              <a:lnSpc>
                <a:spcPts val="3107"/>
              </a:lnSpc>
              <a:spcBef>
                <a:spcPct val="0"/>
              </a:spcBef>
            </a:pP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Η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διάρκεια φοίτησης στο Π.Μ.Σ. ορίζεται σε δύο (2) ακαδημαϊκά εξάμηνα, στα οποία περιλαμβάνεται και ο χρόνος εκπόνησης της διπλωματικής εργασία</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ς. Η μέγιστη διάρκεια της μελέτης δεν μπορεί να υπερβαίνει το διπλάσιο της αναμενόμενης κανονικής διάρκειας της μελέτης. Για τους μεταπτυχιακούς φοιτητές μερικής φοίτησης, η διάρκεια φοίτησης ορίζεται κατ' ανώτατο όριο σε τρία (3) και κατ' ανώτατο όριο σε έξι (6) ακαδημαϊκά εξάμηνα</a:t>
            </a:r>
            <a:r>
              <a:rPr lang="en-US" sz="2219" dirty="0">
                <a:solidFill>
                  <a:srgbClr val="303642"/>
                </a:solidFill>
                <a:latin typeface="Poppins"/>
                <a:ea typeface="Poppins"/>
                <a:cs typeface="Poppins"/>
                <a:sym typeface="Poppins"/>
              </a:rPr>
              <a:t>.</a:t>
            </a:r>
          </a:p>
        </p:txBody>
      </p:sp>
      <p:sp>
        <p:nvSpPr>
          <p:cNvPr id="13" name="TextBox 13"/>
          <p:cNvSpPr txBox="1"/>
          <p:nvPr/>
        </p:nvSpPr>
        <p:spPr>
          <a:xfrm>
            <a:off x="7060074" y="5074332"/>
            <a:ext cx="5284326" cy="5142177"/>
          </a:xfrm>
          <a:prstGeom prst="rect">
            <a:avLst/>
          </a:prstGeom>
        </p:spPr>
        <p:txBody>
          <a:bodyPr wrap="square" lIns="0" tIns="0" rIns="0" bIns="0" rtlCol="0" anchor="t">
            <a:spAutoFit/>
          </a:bodyPr>
          <a:lstStyle/>
          <a:p>
            <a:pPr algn="ctr">
              <a:lnSpc>
                <a:spcPts val="3107"/>
              </a:lnSpc>
              <a:spcBef>
                <a:spcPct val="0"/>
              </a:spcBef>
            </a:pP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Απαιτούνται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πέντε (5) υποχρεωτικά μαθήματα στο πρώτο εξάμηνο</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δύο (2 από τα 4) μαθήματα επιλογής στο δεύτερο εξάμηνο και μια διπλωματική εργασία</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Συνολικά, τα μαθήματα αντιστοιχούν σε τριάντα (30) ECTS ανά εξάμηνο σπουδών. Η διπλωματική εργασία αντιστοιχεί σε είκοσι (20) ECTS. Οι φοιτητές μπορούν να πραγματοποιήσουν Πρακτική Άσκηση, η οποία αντιστοιχεί σε πέντε (5) ECTS και αναφέρεται στο Παράρτημα Διπλώματος.</a:t>
            </a:r>
            <a:endParaRPr lang="en-US"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14" name="TextBox 14"/>
          <p:cNvSpPr txBox="1"/>
          <p:nvPr/>
        </p:nvSpPr>
        <p:spPr>
          <a:xfrm>
            <a:off x="12573000" y="5286057"/>
            <a:ext cx="5486400" cy="2359364"/>
          </a:xfrm>
          <a:prstGeom prst="rect">
            <a:avLst/>
          </a:prstGeom>
        </p:spPr>
        <p:txBody>
          <a:bodyPr wrap="square" lIns="0" tIns="0" rIns="0" bIns="0" rtlCol="0" anchor="t">
            <a:spAutoFit/>
          </a:bodyPr>
          <a:lstStyle/>
          <a:p>
            <a:pPr algn="ctr">
              <a:lnSpc>
                <a:spcPts val="3107"/>
              </a:lnSpc>
              <a:spcBef>
                <a:spcPct val="0"/>
              </a:spcBef>
            </a:pP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Οι φοιτητές μπορούν να επιλέξουν μία από τις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τέσσερις ειδικεύσεις</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π.χ. εφαρμοσμένη γεωλογία, </a:t>
            </a:r>
            <a:r>
              <a:rPr lang="el-GR" sz="2219"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γεωκινδύνοι</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διαχείριση ορυκτών, βιώσιμη ανάπτυξη, γεωλογική χαρτογράφηση, </a:t>
            </a:r>
            <a:r>
              <a:rPr lang="el-GR" sz="2219" dirty="0" err="1">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γεωπληροφορική</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κ.λπ.</a:t>
            </a:r>
            <a:endParaRPr lang="en-US"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A3F76-FE35-1CE0-D345-861C232570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7290228-6A00-B1F5-918D-1BDE86ED0008}"/>
              </a:ext>
            </a:extLst>
          </p:cNvPr>
          <p:cNvSpPr/>
          <p:nvPr/>
        </p:nvSpPr>
        <p:spPr>
          <a:xfrm>
            <a:off x="0" y="0"/>
            <a:ext cx="18288000" cy="10325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grpSp>
        <p:nvGrpSpPr>
          <p:cNvPr id="3" name="Group 3">
            <a:extLst>
              <a:ext uri="{FF2B5EF4-FFF2-40B4-BE49-F238E27FC236}">
                <a16:creationId xmlns:a16="http://schemas.microsoft.com/office/drawing/2014/main" id="{4722B716-6F32-3FC6-4F0E-CE325C7FAC99}"/>
              </a:ext>
            </a:extLst>
          </p:cNvPr>
          <p:cNvGrpSpPr/>
          <p:nvPr/>
        </p:nvGrpSpPr>
        <p:grpSpPr>
          <a:xfrm>
            <a:off x="-257175" y="2476500"/>
            <a:ext cx="18802350" cy="2006600"/>
            <a:chOff x="0" y="0"/>
            <a:chExt cx="4952059" cy="528487"/>
          </a:xfrm>
        </p:grpSpPr>
        <p:sp>
          <p:nvSpPr>
            <p:cNvPr id="4" name="Freeform 4">
              <a:extLst>
                <a:ext uri="{FF2B5EF4-FFF2-40B4-BE49-F238E27FC236}">
                  <a16:creationId xmlns:a16="http://schemas.microsoft.com/office/drawing/2014/main" id="{F7F95DF6-EC53-3ACF-FE2C-11AD88510D89}"/>
                </a:ext>
              </a:extLst>
            </p:cNvPr>
            <p:cNvSpPr/>
            <p:nvPr/>
          </p:nvSpPr>
          <p:spPr>
            <a:xfrm>
              <a:off x="0" y="0"/>
              <a:ext cx="4952059" cy="528487"/>
            </a:xfrm>
            <a:custGeom>
              <a:avLst/>
              <a:gdLst/>
              <a:ahLst/>
              <a:cxnLst/>
              <a:rect l="l" t="t" r="r" b="b"/>
              <a:pathLst>
                <a:path w="4952059" h="528487">
                  <a:moveTo>
                    <a:pt x="20999" y="0"/>
                  </a:moveTo>
                  <a:lnTo>
                    <a:pt x="4931060" y="0"/>
                  </a:lnTo>
                  <a:cubicBezTo>
                    <a:pt x="4936629" y="0"/>
                    <a:pt x="4941970" y="2212"/>
                    <a:pt x="4945909" y="6151"/>
                  </a:cubicBezTo>
                  <a:cubicBezTo>
                    <a:pt x="4949847" y="10089"/>
                    <a:pt x="4952059" y="15430"/>
                    <a:pt x="4952059" y="20999"/>
                  </a:cubicBezTo>
                  <a:lnTo>
                    <a:pt x="4952059" y="507488"/>
                  </a:lnTo>
                  <a:cubicBezTo>
                    <a:pt x="4952059" y="519086"/>
                    <a:pt x="4942658" y="528487"/>
                    <a:pt x="4931060" y="528487"/>
                  </a:cubicBezTo>
                  <a:lnTo>
                    <a:pt x="20999" y="528487"/>
                  </a:lnTo>
                  <a:cubicBezTo>
                    <a:pt x="15430" y="528487"/>
                    <a:pt x="10089" y="526275"/>
                    <a:pt x="6151" y="522337"/>
                  </a:cubicBezTo>
                  <a:cubicBezTo>
                    <a:pt x="2212" y="518399"/>
                    <a:pt x="0" y="513057"/>
                    <a:pt x="0" y="507488"/>
                  </a:cubicBezTo>
                  <a:lnTo>
                    <a:pt x="0" y="20999"/>
                  </a:lnTo>
                  <a:cubicBezTo>
                    <a:pt x="0" y="15430"/>
                    <a:pt x="2212" y="10089"/>
                    <a:pt x="6151" y="6151"/>
                  </a:cubicBezTo>
                  <a:cubicBezTo>
                    <a:pt x="10089" y="2212"/>
                    <a:pt x="15430" y="0"/>
                    <a:pt x="20999" y="0"/>
                  </a:cubicBezTo>
                  <a:close/>
                </a:path>
              </a:pathLst>
            </a:custGeom>
            <a:solidFill>
              <a:srgbClr val="004AAD"/>
            </a:solidFill>
          </p:spPr>
          <p:txBody>
            <a:bodyPr/>
            <a:lstStyle/>
            <a:p>
              <a:endParaRPr lang="el-GR"/>
            </a:p>
          </p:txBody>
        </p:sp>
        <p:sp>
          <p:nvSpPr>
            <p:cNvPr id="5" name="TextBox 5">
              <a:extLst>
                <a:ext uri="{FF2B5EF4-FFF2-40B4-BE49-F238E27FC236}">
                  <a16:creationId xmlns:a16="http://schemas.microsoft.com/office/drawing/2014/main" id="{1E0DF29E-4CD0-780B-A0DD-E94F3205EB5F}"/>
                </a:ext>
              </a:extLst>
            </p:cNvPr>
            <p:cNvSpPr txBox="1"/>
            <p:nvPr/>
          </p:nvSpPr>
          <p:spPr>
            <a:xfrm>
              <a:off x="0" y="-47625"/>
              <a:ext cx="4952059" cy="576112"/>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18C5F291-D196-EA95-0F07-E173A7877410}"/>
              </a:ext>
            </a:extLst>
          </p:cNvPr>
          <p:cNvSpPr txBox="1"/>
          <p:nvPr/>
        </p:nvSpPr>
        <p:spPr>
          <a:xfrm>
            <a:off x="-52601" y="2990756"/>
            <a:ext cx="6810829" cy="978088"/>
          </a:xfrm>
          <a:prstGeom prst="rect">
            <a:avLst/>
          </a:prstGeom>
        </p:spPr>
        <p:txBody>
          <a:bodyPr wrap="square" lIns="0" tIns="0" rIns="0" bIns="0" rtlCol="0" anchor="t">
            <a:spAutoFit/>
          </a:bodyPr>
          <a:lstStyle/>
          <a:p>
            <a:pPr algn="ctr">
              <a:lnSpc>
                <a:spcPts val="7940"/>
              </a:lnSpc>
            </a:pPr>
            <a:r>
              <a:rPr lang="el-GR"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Εισακτέοι</a:t>
            </a:r>
            <a:endParaRPr lang="en-US"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
        <p:nvSpPr>
          <p:cNvPr id="10" name="TextBox 10">
            <a:extLst>
              <a:ext uri="{FF2B5EF4-FFF2-40B4-BE49-F238E27FC236}">
                <a16:creationId xmlns:a16="http://schemas.microsoft.com/office/drawing/2014/main" id="{FFCC86A9-9DF4-788E-D893-74EDD305B82A}"/>
              </a:ext>
            </a:extLst>
          </p:cNvPr>
          <p:cNvSpPr txBox="1"/>
          <p:nvPr/>
        </p:nvSpPr>
        <p:spPr>
          <a:xfrm>
            <a:off x="7301922" y="3004147"/>
            <a:ext cx="4542325" cy="978088"/>
          </a:xfrm>
          <a:prstGeom prst="rect">
            <a:avLst/>
          </a:prstGeom>
        </p:spPr>
        <p:txBody>
          <a:bodyPr wrap="square" lIns="0" tIns="0" rIns="0" bIns="0" rtlCol="0" anchor="t">
            <a:spAutoFit/>
          </a:bodyPr>
          <a:lstStyle/>
          <a:p>
            <a:pPr algn="ctr">
              <a:lnSpc>
                <a:spcPts val="7940"/>
              </a:lnSpc>
            </a:pPr>
            <a:r>
              <a:rPr lang="el-GR"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Ειδικότητες</a:t>
            </a:r>
            <a:endParaRPr lang="en-US"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
        <p:nvSpPr>
          <p:cNvPr id="11" name="TextBox 11">
            <a:extLst>
              <a:ext uri="{FF2B5EF4-FFF2-40B4-BE49-F238E27FC236}">
                <a16:creationId xmlns:a16="http://schemas.microsoft.com/office/drawing/2014/main" id="{31E49CA0-CB92-121C-CA9B-2F612D80F8A0}"/>
              </a:ext>
            </a:extLst>
          </p:cNvPr>
          <p:cNvSpPr txBox="1"/>
          <p:nvPr/>
        </p:nvSpPr>
        <p:spPr>
          <a:xfrm>
            <a:off x="12421150" y="3004147"/>
            <a:ext cx="5790100" cy="978088"/>
          </a:xfrm>
          <a:prstGeom prst="rect">
            <a:avLst/>
          </a:prstGeom>
        </p:spPr>
        <p:txBody>
          <a:bodyPr wrap="square" lIns="0" tIns="0" rIns="0" bIns="0" rtlCol="0" anchor="t">
            <a:spAutoFit/>
          </a:bodyPr>
          <a:lstStyle/>
          <a:p>
            <a:pPr algn="ctr">
              <a:lnSpc>
                <a:spcPts val="7940"/>
              </a:lnSpc>
            </a:pPr>
            <a:r>
              <a:rPr lang="el-GR"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Αιτήσεις</a:t>
            </a:r>
            <a:endParaRPr lang="en-US" sz="5672"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
        <p:nvSpPr>
          <p:cNvPr id="12" name="TextBox 12">
            <a:extLst>
              <a:ext uri="{FF2B5EF4-FFF2-40B4-BE49-F238E27FC236}">
                <a16:creationId xmlns:a16="http://schemas.microsoft.com/office/drawing/2014/main" id="{F7C5341D-75E2-0577-B9D8-EE81DA1EB259}"/>
              </a:ext>
            </a:extLst>
          </p:cNvPr>
          <p:cNvSpPr txBox="1"/>
          <p:nvPr/>
        </p:nvSpPr>
        <p:spPr>
          <a:xfrm>
            <a:off x="190514" y="4838700"/>
            <a:ext cx="6324600" cy="4347087"/>
          </a:xfrm>
          <a:prstGeom prst="rect">
            <a:avLst/>
          </a:prstGeom>
        </p:spPr>
        <p:txBody>
          <a:bodyPr wrap="square" lIns="0" tIns="0" rIns="0" bIns="0" rtlCol="0" anchor="t">
            <a:spAutoFit/>
          </a:bodyPr>
          <a:lstStyle/>
          <a:p>
            <a:pPr algn="ctr">
              <a:lnSpc>
                <a:spcPts val="3107"/>
              </a:lnSpc>
              <a:spcBef>
                <a:spcPct val="0"/>
              </a:spcBef>
            </a:pP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Μέγιστος αριθμός μεταπτυχιακών φοιτητών: 48</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Ο ελάχιστος αριθμός εισακτέων για τη λειτουργία του προγράμματος είναι οκτώ (8). Η λειτουργία του προγράμματος με μικρότερο αριθμό φοιτητών είναι δυνατή μόνο κατόπιν σχετικής τεκμηριωμένης απόφασης της Συνέλευσης του Τμήματος Γεωλογίας. Ο τρόπος επιλογής των εισακτέων φοιτητών, η διαδικασία και τα κριτήρια επιλογής καθορίζονται στον σχετικό Κανονισμό Μεταπτυχιακών Σπουδών.</a:t>
            </a:r>
            <a:endParaRPr lang="en-US"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13" name="TextBox 13">
            <a:extLst>
              <a:ext uri="{FF2B5EF4-FFF2-40B4-BE49-F238E27FC236}">
                <a16:creationId xmlns:a16="http://schemas.microsoft.com/office/drawing/2014/main" id="{45971E5A-9244-AE39-9031-D681F6664335}"/>
              </a:ext>
            </a:extLst>
          </p:cNvPr>
          <p:cNvSpPr txBox="1"/>
          <p:nvPr/>
        </p:nvSpPr>
        <p:spPr>
          <a:xfrm>
            <a:off x="7001343" y="4838700"/>
            <a:ext cx="5085428" cy="3551998"/>
          </a:xfrm>
          <a:prstGeom prst="rect">
            <a:avLst/>
          </a:prstGeom>
        </p:spPr>
        <p:txBody>
          <a:bodyPr wrap="square" lIns="0" tIns="0" rIns="0" bIns="0" rtlCol="0" anchor="t">
            <a:spAutoFit/>
          </a:bodyPr>
          <a:lstStyle/>
          <a:p>
            <a:pPr algn="ctr">
              <a:lnSpc>
                <a:spcPts val="3107"/>
              </a:lnSpc>
              <a:spcBef>
                <a:spcPct val="0"/>
              </a:spcBef>
            </a:pP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Οι υποψήφιοι πρέπει να έχουν αποφοιτήσει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από Τμήματα συναφή με το εκπαιδευτικό αντικείμενο του προγράμματος</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όπως Τμήματα των Σχολών Θετικών Επιστημών (Γεωλογία, Χημεία, Φυσική, Μαθηματικά κ.λπ.), Σχολών Πολυτεχνικής, Σχολών Γεωπονικών Επιστημών, Σχολών Περιβάλλοντος.</a:t>
            </a:r>
            <a:endParaRPr lang="en-US"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14" name="TextBox 14">
            <a:extLst>
              <a:ext uri="{FF2B5EF4-FFF2-40B4-BE49-F238E27FC236}">
                <a16:creationId xmlns:a16="http://schemas.microsoft.com/office/drawing/2014/main" id="{BA89BD9C-25CC-50D2-E09F-6FFBAB4C8963}"/>
              </a:ext>
            </a:extLst>
          </p:cNvPr>
          <p:cNvSpPr txBox="1"/>
          <p:nvPr/>
        </p:nvSpPr>
        <p:spPr>
          <a:xfrm>
            <a:off x="12573000" y="4788340"/>
            <a:ext cx="5486400" cy="5142177"/>
          </a:xfrm>
          <a:prstGeom prst="rect">
            <a:avLst/>
          </a:prstGeom>
        </p:spPr>
        <p:txBody>
          <a:bodyPr wrap="square" lIns="0" tIns="0" rIns="0" bIns="0" rtlCol="0" anchor="t">
            <a:spAutoFit/>
          </a:bodyPr>
          <a:lstStyle/>
          <a:p>
            <a:pPr algn="ctr">
              <a:lnSpc>
                <a:spcPts val="3107"/>
              </a:lnSpc>
              <a:spcBef>
                <a:spcPct val="0"/>
              </a:spcBef>
            </a:pP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Οι υποψήφιοι έχουν τη δυνατότητα να υποβάλουν αίτηση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σε μία ή περισσότερες ειδικεύσεις</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Υπάρχει δυνατότητα </a:t>
            </a:r>
            <a:r>
              <a:rPr lang="el-GR" sz="2219" b="1"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μερικής φοίτησης</a:t>
            </a:r>
            <a:r>
              <a:rPr lang="el-GR"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rPr>
              <a:t>, κατόπιν αιτιολογημένου αιτήματος του φοιτητή και έγκρισης από τη Συνέλευση του Τμήματος. Για τους φοιτητές που σπουδάζουν μερικής φοίτησης, κάθε εξάμηνο υπολογίζεται ως μισό ακαδημαϊκό εξάμηνο. Η διάρκεια της μερικής φοίτησης δεν υπερβαίνει το διπλάσιο της διάρκειας της κανονικής φοίτησης.</a:t>
            </a:r>
            <a:endParaRPr lang="en-US" sz="2219" dirty="0">
              <a:solidFill>
                <a:srgbClr val="303642"/>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7" name="TextBox 6">
            <a:extLst>
              <a:ext uri="{FF2B5EF4-FFF2-40B4-BE49-F238E27FC236}">
                <a16:creationId xmlns:a16="http://schemas.microsoft.com/office/drawing/2014/main" id="{C497410F-3E43-A9E0-70DE-F83F10D42BF8}"/>
              </a:ext>
            </a:extLst>
          </p:cNvPr>
          <p:cNvSpPr txBox="1"/>
          <p:nvPr/>
        </p:nvSpPr>
        <p:spPr>
          <a:xfrm>
            <a:off x="3181357" y="356483"/>
            <a:ext cx="12725399" cy="2049920"/>
          </a:xfrm>
          <a:prstGeom prst="rect">
            <a:avLst/>
          </a:prstGeom>
        </p:spPr>
        <p:txBody>
          <a:bodyPr wrap="square" lIns="0" tIns="0" rIns="0" bIns="0" rtlCol="0" anchor="t">
            <a:spAutoFit/>
          </a:bodyPr>
          <a:lstStyle/>
          <a:p>
            <a:pPr algn="ctr">
              <a:lnSpc>
                <a:spcPts val="7940"/>
              </a:lnSpc>
            </a:pPr>
            <a:r>
              <a:rPr lang="el-GR" sz="72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League Spartan"/>
              </a:rPr>
              <a:t>ΕΦΑΡΜΟΣΜΕΝΕΣ ΓΕΩΕΠΙΣΤΗΜΕΣ</a:t>
            </a:r>
            <a:endParaRPr lang="en-US" sz="72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spTree>
    <p:extLst>
      <p:ext uri="{BB962C8B-B14F-4D97-AF65-F5344CB8AC3E}">
        <p14:creationId xmlns:p14="http://schemas.microsoft.com/office/powerpoint/2010/main" val="338406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grpSp>
        <p:nvGrpSpPr>
          <p:cNvPr id="6" name="Group 6"/>
          <p:cNvGrpSpPr>
            <a:grpSpLocks noChangeAspect="1"/>
          </p:cNvGrpSpPr>
          <p:nvPr/>
        </p:nvGrpSpPr>
        <p:grpSpPr>
          <a:xfrm>
            <a:off x="13276873" y="583527"/>
            <a:ext cx="3935158" cy="3753414"/>
            <a:chOff x="0" y="0"/>
            <a:chExt cx="6324600" cy="6032500"/>
          </a:xfrm>
        </p:grpSpPr>
        <p:sp>
          <p:nvSpPr>
            <p:cNvPr id="7" name="Freeform 7"/>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el-GR"/>
            </a:p>
          </p:txBody>
        </p:sp>
        <p:sp>
          <p:nvSpPr>
            <p:cNvPr id="8" name="Freeform 8"/>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004AAD"/>
            </a:solidFill>
          </p:spPr>
          <p:txBody>
            <a:bodyPr/>
            <a:lstStyle/>
            <a:p>
              <a:endParaRPr lang="el-GR"/>
            </a:p>
          </p:txBody>
        </p:sp>
      </p:grpSp>
      <p:sp>
        <p:nvSpPr>
          <p:cNvPr id="9" name="TextBox 9"/>
          <p:cNvSpPr txBox="1"/>
          <p:nvPr/>
        </p:nvSpPr>
        <p:spPr>
          <a:xfrm>
            <a:off x="991336" y="258664"/>
            <a:ext cx="6933464" cy="887422"/>
          </a:xfrm>
          <a:prstGeom prst="rect">
            <a:avLst/>
          </a:prstGeom>
        </p:spPr>
        <p:txBody>
          <a:bodyPr wrap="square" lIns="0" tIns="0" rIns="0" bIns="0" rtlCol="0" anchor="t">
            <a:spAutoFit/>
          </a:bodyPr>
          <a:lstStyle/>
          <a:p>
            <a:pPr algn="l">
              <a:lnSpc>
                <a:spcPts val="7431"/>
              </a:lnSpc>
            </a:pPr>
            <a:r>
              <a:rPr lang="el-GR" sz="5308"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rPr>
              <a:t>ΚΡΙΤΗΡΙΑ ΕΠΙΛΟΓΗΣ</a:t>
            </a:r>
            <a:endParaRPr lang="en-US" sz="5308" b="1" dirty="0">
              <a:solidFill>
                <a:srgbClr val="004AAD"/>
              </a:solidFill>
              <a:latin typeface="Open Sans" panose="020B0606030504020204" pitchFamily="34" charset="0"/>
              <a:ea typeface="Open Sans" panose="020B0606030504020204" pitchFamily="34" charset="0"/>
              <a:cs typeface="Open Sans" panose="020B0606030504020204" pitchFamily="34" charset="0"/>
              <a:sym typeface="League Spartan"/>
            </a:endParaRPr>
          </a:p>
        </p:txBody>
      </p:sp>
      <p:grpSp>
        <p:nvGrpSpPr>
          <p:cNvPr id="15" name="Group 15"/>
          <p:cNvGrpSpPr>
            <a:grpSpLocks noChangeAspect="1"/>
          </p:cNvGrpSpPr>
          <p:nvPr/>
        </p:nvGrpSpPr>
        <p:grpSpPr>
          <a:xfrm>
            <a:off x="13355892" y="5439799"/>
            <a:ext cx="3935158" cy="3753414"/>
            <a:chOff x="0" y="0"/>
            <a:chExt cx="6324600" cy="6032500"/>
          </a:xfrm>
        </p:grpSpPr>
        <p:sp>
          <p:nvSpPr>
            <p:cNvPr id="16" name="Freeform 16"/>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el-GR"/>
            </a:p>
          </p:txBody>
        </p:sp>
        <p:sp>
          <p:nvSpPr>
            <p:cNvPr id="17" name="Freeform 17"/>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004AAD"/>
            </a:solidFill>
          </p:spPr>
          <p:txBody>
            <a:bodyPr/>
            <a:lstStyle/>
            <a:p>
              <a:endParaRPr lang="el-GR"/>
            </a:p>
          </p:txBody>
        </p:sp>
      </p:grpSp>
      <p:graphicFrame>
        <p:nvGraphicFramePr>
          <p:cNvPr id="21" name="Table 20">
            <a:extLst>
              <a:ext uri="{FF2B5EF4-FFF2-40B4-BE49-F238E27FC236}">
                <a16:creationId xmlns:a16="http://schemas.microsoft.com/office/drawing/2014/main" id="{9EF081DF-F038-7A15-9EB2-F2974AA1E1A8}"/>
              </a:ext>
            </a:extLst>
          </p:cNvPr>
          <p:cNvGraphicFramePr>
            <a:graphicFrameLocks noGrp="1"/>
          </p:cNvGraphicFramePr>
          <p:nvPr>
            <p:extLst>
              <p:ext uri="{D42A27DB-BD31-4B8C-83A1-F6EECF244321}">
                <p14:modId xmlns:p14="http://schemas.microsoft.com/office/powerpoint/2010/main" val="4076113344"/>
              </p:ext>
            </p:extLst>
          </p:nvPr>
        </p:nvGraphicFramePr>
        <p:xfrm>
          <a:off x="381025" y="1790700"/>
          <a:ext cx="12344375" cy="7178041"/>
        </p:xfrm>
        <a:graphic>
          <a:graphicData uri="http://schemas.openxmlformats.org/drawingml/2006/table">
            <a:tbl>
              <a:tblPr firstRow="1" firstCol="1" bandRow="1">
                <a:tableStyleId>{5C22544A-7EE6-4342-B048-85BDC9FD1C3A}</a:tableStyleId>
              </a:tblPr>
              <a:tblGrid>
                <a:gridCol w="888998">
                  <a:extLst>
                    <a:ext uri="{9D8B030D-6E8A-4147-A177-3AD203B41FA5}">
                      <a16:colId xmlns:a16="http://schemas.microsoft.com/office/drawing/2014/main" val="3908051654"/>
                    </a:ext>
                  </a:extLst>
                </a:gridCol>
                <a:gridCol w="7855841">
                  <a:extLst>
                    <a:ext uri="{9D8B030D-6E8A-4147-A177-3AD203B41FA5}">
                      <a16:colId xmlns:a16="http://schemas.microsoft.com/office/drawing/2014/main" val="3976475774"/>
                    </a:ext>
                  </a:extLst>
                </a:gridCol>
                <a:gridCol w="3599536">
                  <a:extLst>
                    <a:ext uri="{9D8B030D-6E8A-4147-A177-3AD203B41FA5}">
                      <a16:colId xmlns:a16="http://schemas.microsoft.com/office/drawing/2014/main" val="515766763"/>
                    </a:ext>
                  </a:extLst>
                </a:gridCol>
              </a:tblGrid>
              <a:tr h="1432561">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Α/Α</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ΚΡΙΤΗΡΙΑ ΕΠΙΛΟΓΗΣ</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ΜΟΡΙΑ </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(ποσοστό επί τοις %)</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830920460"/>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1</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Βαθμός πτυχίου/διπλώματος </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45*</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281614497"/>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2</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Μέσος όρος βαθμολογίας σε τρία προπτυχιακά μαθήματα</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10</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83408327"/>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3</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buNone/>
                      </a:pPr>
                      <a:r>
                        <a:rPr lang="el-GR" sz="2400">
                          <a:effectLst/>
                          <a:latin typeface="Open Sans" panose="020B0606030504020204" pitchFamily="34" charset="0"/>
                          <a:ea typeface="Open Sans" panose="020B0606030504020204" pitchFamily="34" charset="0"/>
                          <a:cs typeface="Open Sans" panose="020B0606030504020204" pitchFamily="34" charset="0"/>
                        </a:rPr>
                        <a:t>Επίδοση στην πτυχιακή/διπλωματική εργασία</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10</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90073202"/>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4</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buNone/>
                      </a:pPr>
                      <a:r>
                        <a:rPr lang="el-GR" sz="2400">
                          <a:effectLst/>
                          <a:latin typeface="Open Sans" panose="020B0606030504020204" pitchFamily="34" charset="0"/>
                          <a:ea typeface="Open Sans" panose="020B0606030504020204" pitchFamily="34" charset="0"/>
                          <a:cs typeface="Open Sans" panose="020B0606030504020204" pitchFamily="34" charset="0"/>
                        </a:rPr>
                        <a:t>Βαθμός άλλου Μεταπτυχιακού Τίτλου Σπουδών</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5</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133164593"/>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5</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buNone/>
                      </a:pPr>
                      <a:r>
                        <a:rPr lang="el-GR" sz="2400">
                          <a:effectLst/>
                          <a:latin typeface="Open Sans" panose="020B0606030504020204" pitchFamily="34" charset="0"/>
                          <a:ea typeface="Open Sans" panose="020B0606030504020204" pitchFamily="34" charset="0"/>
                          <a:cs typeface="Open Sans" panose="020B0606030504020204" pitchFamily="34" charset="0"/>
                        </a:rPr>
                        <a:t>Συναφής ερευνητική δραστηριότητα</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5</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43478144"/>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6</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buNone/>
                      </a:pPr>
                      <a:r>
                        <a:rPr lang="el-GR" sz="2400">
                          <a:effectLst/>
                          <a:latin typeface="Open Sans" panose="020B0606030504020204" pitchFamily="34" charset="0"/>
                          <a:ea typeface="Open Sans" panose="020B0606030504020204" pitchFamily="34" charset="0"/>
                          <a:cs typeface="Open Sans" panose="020B0606030504020204" pitchFamily="34" charset="0"/>
                        </a:rPr>
                        <a:t>Συναφής επαγγελματική εμπειρία ή πρακτική άσκηση</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5</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834844734"/>
                  </a:ext>
                </a:extLst>
              </a:tr>
              <a:tr h="716280">
                <a:tc>
                  <a:txBody>
                    <a:bodyPr/>
                    <a:lstStyle/>
                    <a:p>
                      <a:pPr algn="ctr">
                        <a:buNone/>
                      </a:pPr>
                      <a:r>
                        <a:rPr lang="el-GR" sz="2400">
                          <a:effectLst/>
                          <a:latin typeface="Open Sans" panose="020B0606030504020204" pitchFamily="34" charset="0"/>
                          <a:ea typeface="Open Sans" panose="020B0606030504020204" pitchFamily="34" charset="0"/>
                          <a:cs typeface="Open Sans" panose="020B0606030504020204" pitchFamily="34" charset="0"/>
                        </a:rPr>
                        <a:t>7</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buNone/>
                      </a:pPr>
                      <a:r>
                        <a:rPr lang="el-GR" sz="2400">
                          <a:effectLst/>
                          <a:latin typeface="Open Sans" panose="020B0606030504020204" pitchFamily="34" charset="0"/>
                          <a:ea typeface="Open Sans" panose="020B0606030504020204" pitchFamily="34" charset="0"/>
                          <a:cs typeface="Open Sans" panose="020B0606030504020204" pitchFamily="34" charset="0"/>
                        </a:rPr>
                        <a:t>Συνέντευξη</a:t>
                      </a:r>
                      <a:endParaRPr lang="el-GR"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20</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515415647"/>
                  </a:ext>
                </a:extLst>
              </a:tr>
              <a:tr h="716280">
                <a:tc gridSpan="2">
                  <a:txBody>
                    <a:bodyPr/>
                    <a:lstStyle/>
                    <a:p>
                      <a:pPr algn="ctr">
                        <a:buNone/>
                      </a:pPr>
                      <a:r>
                        <a:rPr lang="el-GR" sz="2400" dirty="0">
                          <a:effectLst/>
                          <a:latin typeface="Open Sans" panose="020B0606030504020204" pitchFamily="34" charset="0"/>
                          <a:ea typeface="Open Sans" panose="020B0606030504020204" pitchFamily="34" charset="0"/>
                          <a:cs typeface="Open Sans" panose="020B0606030504020204" pitchFamily="34" charset="0"/>
                        </a:rPr>
                        <a:t>ΣΥΝΟΛΟ</a:t>
                      </a:r>
                      <a:endParaRPr lang="el-GR"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hMerge="1">
                  <a:txBody>
                    <a:bodyPr/>
                    <a:lstStyle/>
                    <a:p>
                      <a:endParaRPr lang="el-GR"/>
                    </a:p>
                  </a:txBody>
                  <a:tcPr/>
                </a:tc>
                <a:tc>
                  <a:txBody>
                    <a:bodyPr/>
                    <a:lstStyle/>
                    <a:p>
                      <a:pPr algn="ctr">
                        <a:buNone/>
                      </a:pPr>
                      <a:r>
                        <a:rPr lang="el-GR" sz="2400" b="1" dirty="0">
                          <a:effectLst/>
                          <a:latin typeface="Open Sans" panose="020B0606030504020204" pitchFamily="34" charset="0"/>
                          <a:ea typeface="Open Sans" panose="020B0606030504020204" pitchFamily="34" charset="0"/>
                          <a:cs typeface="Open Sans" panose="020B0606030504020204" pitchFamily="34" charset="0"/>
                        </a:rPr>
                        <a:t>100</a:t>
                      </a:r>
                      <a:endParaRPr lang="el-GR"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62562621"/>
                  </a:ext>
                </a:extLst>
              </a:tr>
            </a:tbl>
          </a:graphicData>
        </a:graphic>
      </p:graphicFrame>
      <p:sp>
        <p:nvSpPr>
          <p:cNvPr id="23" name="TextBox 22">
            <a:extLst>
              <a:ext uri="{FF2B5EF4-FFF2-40B4-BE49-F238E27FC236}">
                <a16:creationId xmlns:a16="http://schemas.microsoft.com/office/drawing/2014/main" id="{FF316CB2-4E82-FD1E-1E90-1C3A44E6B7CE}"/>
              </a:ext>
            </a:extLst>
          </p:cNvPr>
          <p:cNvSpPr txBox="1"/>
          <p:nvPr/>
        </p:nvSpPr>
        <p:spPr>
          <a:xfrm>
            <a:off x="381024" y="9073872"/>
            <a:ext cx="11048975" cy="461665"/>
          </a:xfrm>
          <a:prstGeom prst="rect">
            <a:avLst/>
          </a:prstGeom>
          <a:noFill/>
        </p:spPr>
        <p:txBody>
          <a:bodyPr wrap="square">
            <a:spAutoFit/>
          </a:bodyPr>
          <a:lstStyle/>
          <a:p>
            <a:pPr algn="just">
              <a:buNone/>
            </a:pPr>
            <a:r>
              <a:rPr lang="el-GR" sz="2400" dirty="0">
                <a:effectLst/>
                <a:latin typeface="Calibri" panose="020F0502020204030204" pitchFamily="34" charset="0"/>
                <a:ea typeface="Calibri" panose="020F0502020204030204" pitchFamily="34" charset="0"/>
              </a:rPr>
              <a:t>* </a:t>
            </a:r>
            <a:r>
              <a:rPr lang="el-GR" sz="2400" dirty="0" err="1">
                <a:effectLst/>
                <a:latin typeface="Calibri" panose="020F0502020204030204" pitchFamily="34" charset="0"/>
                <a:ea typeface="Calibri" panose="020F0502020204030204" pitchFamily="34" charset="0"/>
              </a:rPr>
              <a:t>απομειώνεται</a:t>
            </a:r>
            <a:r>
              <a:rPr lang="el-GR" sz="2400" dirty="0">
                <a:effectLst/>
                <a:latin typeface="Calibri" panose="020F0502020204030204" pitchFamily="34" charset="0"/>
                <a:ea typeface="Calibri" panose="020F0502020204030204" pitchFamily="34" charset="0"/>
              </a:rPr>
              <a:t> 1% ανά εξεταστική περίοδο μετά από τον ελάχιστο χρόνο φοίτησης</a:t>
            </a:r>
            <a:endParaRPr lang="el-GR"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730" y="-2295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l-GR"/>
          </a:p>
        </p:txBody>
      </p:sp>
      <p:grpSp>
        <p:nvGrpSpPr>
          <p:cNvPr id="3" name="Group 3"/>
          <p:cNvGrpSpPr/>
          <p:nvPr/>
        </p:nvGrpSpPr>
        <p:grpSpPr>
          <a:xfrm>
            <a:off x="10554627" y="0"/>
            <a:ext cx="7733373" cy="10287000"/>
            <a:chOff x="0" y="0"/>
            <a:chExt cx="1680318" cy="2709333"/>
          </a:xfrm>
        </p:grpSpPr>
        <p:sp>
          <p:nvSpPr>
            <p:cNvPr id="4" name="Freeform 4"/>
            <p:cNvSpPr/>
            <p:nvPr/>
          </p:nvSpPr>
          <p:spPr>
            <a:xfrm>
              <a:off x="0" y="0"/>
              <a:ext cx="1680318" cy="2709333"/>
            </a:xfrm>
            <a:custGeom>
              <a:avLst/>
              <a:gdLst/>
              <a:ahLst/>
              <a:cxnLst/>
              <a:rect l="l" t="t" r="r" b="b"/>
              <a:pathLst>
                <a:path w="1680318" h="2709333">
                  <a:moveTo>
                    <a:pt x="0" y="0"/>
                  </a:moveTo>
                  <a:lnTo>
                    <a:pt x="1680318" y="0"/>
                  </a:lnTo>
                  <a:lnTo>
                    <a:pt x="1680318" y="2709333"/>
                  </a:lnTo>
                  <a:lnTo>
                    <a:pt x="0" y="2709333"/>
                  </a:lnTo>
                  <a:close/>
                </a:path>
              </a:pathLst>
            </a:custGeom>
            <a:solidFill>
              <a:srgbClr val="004AAD"/>
            </a:solidFill>
          </p:spPr>
          <p:txBody>
            <a:bodyPr/>
            <a:lstStyle/>
            <a:p>
              <a:endParaRPr lang="el-GR"/>
            </a:p>
          </p:txBody>
        </p:sp>
        <p:sp>
          <p:nvSpPr>
            <p:cNvPr id="5" name="TextBox 5"/>
            <p:cNvSpPr txBox="1"/>
            <p:nvPr/>
          </p:nvSpPr>
          <p:spPr>
            <a:xfrm>
              <a:off x="0" y="-47625"/>
              <a:ext cx="1680318" cy="2756958"/>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59213" y="154463"/>
            <a:ext cx="7733373" cy="834074"/>
          </a:xfrm>
          <a:prstGeom prst="rect">
            <a:avLst/>
          </a:prstGeom>
        </p:spPr>
        <p:txBody>
          <a:bodyPr wrap="square" lIns="0" tIns="0" rIns="0" bIns="0" rtlCol="0" anchor="t">
            <a:spAutoFit/>
          </a:bodyPr>
          <a:lstStyle/>
          <a:p>
            <a:pPr>
              <a:lnSpc>
                <a:spcPts val="6372"/>
              </a:lnSpc>
            </a:pPr>
            <a:r>
              <a:rPr lang="el-GR" sz="66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Roboto"/>
              </a:rPr>
              <a:t>Ειδικεύσεις</a:t>
            </a:r>
            <a:endParaRPr lang="en-US" sz="6600" b="1"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nvGrpSpPr>
          <p:cNvPr id="38" name="Group 37">
            <a:extLst>
              <a:ext uri="{FF2B5EF4-FFF2-40B4-BE49-F238E27FC236}">
                <a16:creationId xmlns:a16="http://schemas.microsoft.com/office/drawing/2014/main" id="{BF000887-4BF4-37EE-E6D7-D140A827198B}"/>
              </a:ext>
            </a:extLst>
          </p:cNvPr>
          <p:cNvGrpSpPr/>
          <p:nvPr/>
        </p:nvGrpSpPr>
        <p:grpSpPr>
          <a:xfrm>
            <a:off x="10706463" y="817891"/>
            <a:ext cx="1868266" cy="1868266"/>
            <a:chOff x="10640583" y="1260203"/>
            <a:chExt cx="1868266" cy="1868266"/>
          </a:xfrm>
        </p:grpSpPr>
        <p:grpSp>
          <p:nvGrpSpPr>
            <p:cNvPr id="6" name="Group 6"/>
            <p:cNvGrpSpPr/>
            <p:nvPr/>
          </p:nvGrpSpPr>
          <p:grpSpPr>
            <a:xfrm>
              <a:off x="10640583" y="1260203"/>
              <a:ext cx="1868266" cy="18682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0755298" y="1554922"/>
              <a:ext cx="1638836" cy="1335977"/>
            </a:xfrm>
            <a:prstGeom prst="rect">
              <a:avLst/>
            </a:prstGeom>
          </p:spPr>
          <p:txBody>
            <a:bodyPr lIns="0" tIns="0" rIns="0" bIns="0" rtlCol="0" anchor="t">
              <a:spAutoFit/>
            </a:bodyPr>
            <a:lstStyle/>
            <a:p>
              <a:pPr algn="ctr">
                <a:lnSpc>
                  <a:spcPts val="11002"/>
                </a:lnSpc>
              </a:pPr>
              <a:r>
                <a:rPr lang="en-US" sz="7859" dirty="0">
                  <a:solidFill>
                    <a:srgbClr val="000000"/>
                  </a:solidFill>
                  <a:latin typeface="League Spartan"/>
                  <a:ea typeface="League Spartan"/>
                  <a:cs typeface="League Spartan"/>
                  <a:sym typeface="League Spartan"/>
                </a:rPr>
                <a:t>1</a:t>
              </a:r>
            </a:p>
          </p:txBody>
        </p:sp>
      </p:grpSp>
      <p:grpSp>
        <p:nvGrpSpPr>
          <p:cNvPr id="35" name="Group 34">
            <a:extLst>
              <a:ext uri="{FF2B5EF4-FFF2-40B4-BE49-F238E27FC236}">
                <a16:creationId xmlns:a16="http://schemas.microsoft.com/office/drawing/2014/main" id="{E85A6330-5012-4BEF-ED4F-6C61043DBD53}"/>
              </a:ext>
            </a:extLst>
          </p:cNvPr>
          <p:cNvGrpSpPr/>
          <p:nvPr/>
        </p:nvGrpSpPr>
        <p:grpSpPr>
          <a:xfrm>
            <a:off x="10706463" y="3263628"/>
            <a:ext cx="1868266" cy="1868266"/>
            <a:chOff x="10622440" y="3700048"/>
            <a:chExt cx="1868266" cy="1868266"/>
          </a:xfrm>
        </p:grpSpPr>
        <p:grpSp>
          <p:nvGrpSpPr>
            <p:cNvPr id="12" name="Group 12"/>
            <p:cNvGrpSpPr/>
            <p:nvPr/>
          </p:nvGrpSpPr>
          <p:grpSpPr>
            <a:xfrm>
              <a:off x="10622440" y="3700048"/>
              <a:ext cx="1868266" cy="186826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0737155" y="3985242"/>
              <a:ext cx="1638836" cy="1335977"/>
            </a:xfrm>
            <a:prstGeom prst="rect">
              <a:avLst/>
            </a:prstGeom>
          </p:spPr>
          <p:txBody>
            <a:bodyPr lIns="0" tIns="0" rIns="0" bIns="0" rtlCol="0" anchor="t">
              <a:spAutoFit/>
            </a:bodyPr>
            <a:lstStyle/>
            <a:p>
              <a:pPr algn="ctr">
                <a:lnSpc>
                  <a:spcPts val="11002"/>
                </a:lnSpc>
              </a:pPr>
              <a:r>
                <a:rPr lang="en-US" sz="7859" b="1" dirty="0">
                  <a:solidFill>
                    <a:srgbClr val="000000"/>
                  </a:solidFill>
                  <a:latin typeface="League Spartan"/>
                  <a:ea typeface="League Spartan"/>
                  <a:cs typeface="League Spartan"/>
                  <a:sym typeface="League Spartan"/>
                </a:rPr>
                <a:t>2</a:t>
              </a:r>
            </a:p>
          </p:txBody>
        </p:sp>
      </p:grpSp>
      <p:grpSp>
        <p:nvGrpSpPr>
          <p:cNvPr id="36" name="Group 35">
            <a:extLst>
              <a:ext uri="{FF2B5EF4-FFF2-40B4-BE49-F238E27FC236}">
                <a16:creationId xmlns:a16="http://schemas.microsoft.com/office/drawing/2014/main" id="{53DF7255-55B4-2536-0C6C-F7284164A8DD}"/>
              </a:ext>
            </a:extLst>
          </p:cNvPr>
          <p:cNvGrpSpPr/>
          <p:nvPr/>
        </p:nvGrpSpPr>
        <p:grpSpPr>
          <a:xfrm>
            <a:off x="10706463" y="5709365"/>
            <a:ext cx="1868266" cy="1868266"/>
            <a:chOff x="10640583" y="6320133"/>
            <a:chExt cx="1868266" cy="1868266"/>
          </a:xfrm>
        </p:grpSpPr>
        <p:grpSp>
          <p:nvGrpSpPr>
            <p:cNvPr id="15" name="Group 15"/>
            <p:cNvGrpSpPr/>
            <p:nvPr/>
          </p:nvGrpSpPr>
          <p:grpSpPr>
            <a:xfrm>
              <a:off x="10640583" y="6320133"/>
              <a:ext cx="1868266" cy="186826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0755298" y="6605883"/>
              <a:ext cx="1638836" cy="1335977"/>
            </a:xfrm>
            <a:prstGeom prst="rect">
              <a:avLst/>
            </a:prstGeom>
          </p:spPr>
          <p:txBody>
            <a:bodyPr lIns="0" tIns="0" rIns="0" bIns="0" rtlCol="0" anchor="t">
              <a:spAutoFit/>
            </a:bodyPr>
            <a:lstStyle/>
            <a:p>
              <a:pPr algn="ctr">
                <a:lnSpc>
                  <a:spcPts val="11002"/>
                </a:lnSpc>
              </a:pPr>
              <a:r>
                <a:rPr lang="en-US" sz="7859" dirty="0">
                  <a:solidFill>
                    <a:srgbClr val="000000"/>
                  </a:solidFill>
                  <a:latin typeface="League Spartan"/>
                  <a:ea typeface="League Spartan"/>
                  <a:cs typeface="League Spartan"/>
                  <a:sym typeface="League Spartan"/>
                </a:rPr>
                <a:t>3</a:t>
              </a:r>
            </a:p>
          </p:txBody>
        </p:sp>
      </p:grpSp>
      <p:sp>
        <p:nvSpPr>
          <p:cNvPr id="26" name="TextBox 26"/>
          <p:cNvSpPr txBox="1"/>
          <p:nvPr/>
        </p:nvSpPr>
        <p:spPr>
          <a:xfrm>
            <a:off x="12945148" y="1676163"/>
            <a:ext cx="4917347" cy="834844"/>
          </a:xfrm>
          <a:prstGeom prst="rect">
            <a:avLst/>
          </a:prstGeom>
        </p:spPr>
        <p:txBody>
          <a:bodyPr wrap="square" lIns="0" tIns="0" rIns="0" bIns="0" rtlCol="0" anchor="t">
            <a:spAutoFit/>
          </a:bodyPr>
          <a:lstStyle/>
          <a:p>
            <a:pPr algn="r">
              <a:lnSpc>
                <a:spcPts val="3359"/>
              </a:lnSpc>
              <a:spcBef>
                <a:spcPct val="0"/>
              </a:spcBef>
            </a:pPr>
            <a:r>
              <a:rPr lang="en-US" sz="2000" b="1" dirty="0">
                <a:solidFill>
                  <a:schemeClr val="bg1"/>
                </a:solidFill>
                <a:latin typeface="Poppins"/>
                <a:ea typeface="Poppins"/>
                <a:cs typeface="Poppins"/>
                <a:sym typeface="Poppins"/>
              </a:rPr>
              <a:t>Applied Environmental Geology and </a:t>
            </a:r>
            <a:endParaRPr lang="el-GR" sz="2000" b="1" dirty="0">
              <a:solidFill>
                <a:schemeClr val="bg1"/>
              </a:solidFill>
              <a:latin typeface="Poppins"/>
              <a:ea typeface="Poppins"/>
              <a:cs typeface="Poppins"/>
              <a:sym typeface="Poppins"/>
            </a:endParaRPr>
          </a:p>
          <a:p>
            <a:pPr algn="r">
              <a:lnSpc>
                <a:spcPts val="3359"/>
              </a:lnSpc>
              <a:spcBef>
                <a:spcPct val="0"/>
              </a:spcBef>
            </a:pPr>
            <a:r>
              <a:rPr lang="en-US" sz="2000" b="1" dirty="0">
                <a:solidFill>
                  <a:schemeClr val="bg1"/>
                </a:solidFill>
                <a:latin typeface="Poppins"/>
                <a:ea typeface="Poppins"/>
                <a:cs typeface="Poppins"/>
                <a:sym typeface="Poppins"/>
              </a:rPr>
              <a:t>Geohazards</a:t>
            </a:r>
          </a:p>
        </p:txBody>
      </p:sp>
      <p:sp>
        <p:nvSpPr>
          <p:cNvPr id="27" name="TextBox 27"/>
          <p:cNvSpPr txBox="1"/>
          <p:nvPr/>
        </p:nvSpPr>
        <p:spPr>
          <a:xfrm>
            <a:off x="12828184" y="4080548"/>
            <a:ext cx="5034311" cy="834844"/>
          </a:xfrm>
          <a:prstGeom prst="rect">
            <a:avLst/>
          </a:prstGeom>
        </p:spPr>
        <p:txBody>
          <a:bodyPr wrap="square" lIns="0" tIns="0" rIns="0" bIns="0" rtlCol="0" anchor="t">
            <a:spAutoFit/>
          </a:bodyPr>
          <a:lstStyle/>
          <a:p>
            <a:pPr algn="r">
              <a:lnSpc>
                <a:spcPts val="3359"/>
              </a:lnSpc>
              <a:spcBef>
                <a:spcPct val="0"/>
              </a:spcBef>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Minerals Management in Sustainable Development</a:t>
            </a:r>
          </a:p>
        </p:txBody>
      </p:sp>
      <p:sp>
        <p:nvSpPr>
          <p:cNvPr id="28" name="TextBox 28"/>
          <p:cNvSpPr txBox="1"/>
          <p:nvPr/>
        </p:nvSpPr>
        <p:spPr>
          <a:xfrm>
            <a:off x="12688342" y="6304887"/>
            <a:ext cx="5174153" cy="834844"/>
          </a:xfrm>
          <a:prstGeom prst="rect">
            <a:avLst/>
          </a:prstGeom>
        </p:spPr>
        <p:txBody>
          <a:bodyPr wrap="square" lIns="0" tIns="0" rIns="0" bIns="0" rtlCol="0" anchor="t">
            <a:spAutoFit/>
          </a:bodyPr>
          <a:lstStyle/>
          <a:p>
            <a:pPr algn="r">
              <a:lnSpc>
                <a:spcPts val="3359"/>
              </a:lnSpc>
              <a:spcBef>
                <a:spcPct val="0"/>
              </a:spcBef>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Applied Geological Mapping and </a:t>
            </a:r>
          </a:p>
          <a:p>
            <a:pPr algn="r">
              <a:lnSpc>
                <a:spcPts val="3359"/>
              </a:lnSpc>
              <a:spcBef>
                <a:spcPct val="0"/>
              </a:spcBef>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Field Research</a:t>
            </a:r>
          </a:p>
        </p:txBody>
      </p:sp>
      <p:sp>
        <p:nvSpPr>
          <p:cNvPr id="9" name="TextBox 9"/>
          <p:cNvSpPr txBox="1"/>
          <p:nvPr/>
        </p:nvSpPr>
        <p:spPr>
          <a:xfrm>
            <a:off x="59213" y="1419923"/>
            <a:ext cx="10152175" cy="1049326"/>
          </a:xfrm>
          <a:prstGeom prst="rect">
            <a:avLst/>
          </a:prstGeom>
        </p:spPr>
        <p:txBody>
          <a:bodyPr wrap="square" lIns="0" tIns="0" rIns="0" bIns="0" rtlCol="0" anchor="t">
            <a:spAutoFit/>
          </a:bodyPr>
          <a:lstStyle/>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ΕΦΑΡΜΟΣΜΕΝΗ ΠΕΡΙΒΑΛΛΟΝΤΙΚΗ </a:t>
            </a:r>
          </a:p>
          <a:p>
            <a:pPr algn="r">
              <a:lnSpc>
                <a:spcPts val="2592"/>
              </a:lnSpc>
              <a:spcBef>
                <a:spcPct val="0"/>
              </a:spcBef>
            </a:pPr>
            <a:endParaRPr lang="el-GR" sz="4000" b="1" dirty="0">
              <a:latin typeface="Open Sans" panose="020B0606030504020204" pitchFamily="34" charset="0"/>
              <a:ea typeface="Open Sans" panose="020B0606030504020204" pitchFamily="34" charset="0"/>
              <a:cs typeface="Open Sans" panose="020B0606030504020204" pitchFamily="34" charset="0"/>
              <a:sym typeface="Poppins"/>
            </a:endParaRPr>
          </a:p>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ΓΕΩΛΟΓΙΑ ΚΑΙ ΓΕΩΚΙΝΔΥΝΟΙ</a:t>
            </a: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10" name="TextBox 10"/>
          <p:cNvSpPr txBox="1"/>
          <p:nvPr/>
        </p:nvSpPr>
        <p:spPr>
          <a:xfrm>
            <a:off x="566502" y="4220817"/>
            <a:ext cx="9644886" cy="1049326"/>
          </a:xfrm>
          <a:prstGeom prst="rect">
            <a:avLst/>
          </a:prstGeom>
        </p:spPr>
        <p:txBody>
          <a:bodyPr wrap="square" lIns="0" tIns="0" rIns="0" bIns="0" rtlCol="0" anchor="t">
            <a:spAutoFit/>
          </a:bodyPr>
          <a:lstStyle/>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ΔΙΑΧΕΙΡΙΣΗ ΟΡΥΚΤΩΝ ΥΛΩΝ ΣΤΗ </a:t>
            </a:r>
          </a:p>
          <a:p>
            <a:pPr algn="r">
              <a:lnSpc>
                <a:spcPts val="2592"/>
              </a:lnSpc>
              <a:spcBef>
                <a:spcPct val="0"/>
              </a:spcBef>
            </a:pPr>
            <a:endParaRPr lang="el-GR" sz="4000" b="1" dirty="0">
              <a:latin typeface="Open Sans" panose="020B0606030504020204" pitchFamily="34" charset="0"/>
              <a:ea typeface="Open Sans" panose="020B0606030504020204" pitchFamily="34" charset="0"/>
              <a:cs typeface="Open Sans" panose="020B0606030504020204" pitchFamily="34" charset="0"/>
              <a:sym typeface="Poppins"/>
            </a:endParaRPr>
          </a:p>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ΒΙΩΣΙΜΗ ΑΝΑΠΤΥΞΗ</a:t>
            </a: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11" name="TextBox 11"/>
          <p:cNvSpPr txBox="1"/>
          <p:nvPr/>
        </p:nvSpPr>
        <p:spPr>
          <a:xfrm>
            <a:off x="566502" y="6609314"/>
            <a:ext cx="9644886" cy="1049326"/>
          </a:xfrm>
          <a:prstGeom prst="rect">
            <a:avLst/>
          </a:prstGeom>
        </p:spPr>
        <p:txBody>
          <a:bodyPr wrap="square" lIns="0" tIns="0" rIns="0" bIns="0" rtlCol="0" anchor="t">
            <a:spAutoFit/>
          </a:bodyPr>
          <a:lstStyle/>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ΕΦΑΡΜΟΣΜΕΝΗ ΓΕΩΛΟΓΙΚΗ </a:t>
            </a: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a:p>
            <a:pPr algn="r">
              <a:lnSpc>
                <a:spcPts val="2592"/>
              </a:lnSpc>
              <a:spcBef>
                <a:spcPct val="0"/>
              </a:spcBef>
            </a:pP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ΧΑΡΤΟΓΡΑΦΗΣΗ ΚΑΙ ΕΡΕΥΝΑ ΠΕΔΙΟΥ</a:t>
            </a: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29" name="TextBox 11">
            <a:extLst>
              <a:ext uri="{FF2B5EF4-FFF2-40B4-BE49-F238E27FC236}">
                <a16:creationId xmlns:a16="http://schemas.microsoft.com/office/drawing/2014/main" id="{28B1E27C-52DC-CDA6-B8E9-35FCC6EC7BA2}"/>
              </a:ext>
            </a:extLst>
          </p:cNvPr>
          <p:cNvSpPr txBox="1"/>
          <p:nvPr/>
        </p:nvSpPr>
        <p:spPr>
          <a:xfrm>
            <a:off x="4784" y="8666174"/>
            <a:ext cx="10206604" cy="1049326"/>
          </a:xfrm>
          <a:prstGeom prst="rect">
            <a:avLst/>
          </a:prstGeom>
        </p:spPr>
        <p:txBody>
          <a:bodyPr wrap="square" lIns="0" tIns="0" rIns="0" bIns="0" rtlCol="0" anchor="t">
            <a:spAutoFit/>
          </a:bodyPr>
          <a:lstStyle/>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ΓΕΩΠΛΗΡΟΦΟΡΙΚΗ ΚΑΙ ΠΑΡΑΤΗΡΗΣΗ </a:t>
            </a: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a:p>
            <a:pPr algn="r">
              <a:lnSpc>
                <a:spcPts val="2592"/>
              </a:lnSpc>
              <a:spcBef>
                <a:spcPct val="0"/>
              </a:spcBef>
            </a:pP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a:p>
            <a:pPr algn="r">
              <a:lnSpc>
                <a:spcPts val="2592"/>
              </a:lnSpc>
              <a:spcBef>
                <a:spcPct val="0"/>
              </a:spcBef>
            </a:pPr>
            <a:r>
              <a:rPr lang="el-GR" sz="4000" b="1" dirty="0">
                <a:latin typeface="Open Sans" panose="020B0606030504020204" pitchFamily="34" charset="0"/>
                <a:ea typeface="Open Sans" panose="020B0606030504020204" pitchFamily="34" charset="0"/>
                <a:cs typeface="Open Sans" panose="020B0606030504020204" pitchFamily="34" charset="0"/>
                <a:sym typeface="Poppins"/>
              </a:rPr>
              <a:t>ΤΗΣ ΓΗΣ</a:t>
            </a:r>
            <a:endParaRPr lang="en-US" sz="4000" b="1" dirty="0">
              <a:latin typeface="Open Sans" panose="020B0606030504020204" pitchFamily="34" charset="0"/>
              <a:ea typeface="Open Sans" panose="020B0606030504020204" pitchFamily="34" charset="0"/>
              <a:cs typeface="Open Sans" panose="020B0606030504020204" pitchFamily="34" charset="0"/>
              <a:sym typeface="Poppins"/>
            </a:endParaRPr>
          </a:p>
        </p:txBody>
      </p:sp>
      <p:grpSp>
        <p:nvGrpSpPr>
          <p:cNvPr id="37" name="Group 36">
            <a:extLst>
              <a:ext uri="{FF2B5EF4-FFF2-40B4-BE49-F238E27FC236}">
                <a16:creationId xmlns:a16="http://schemas.microsoft.com/office/drawing/2014/main" id="{2BE36871-95E5-FE91-95CC-E93A3D62AEE7}"/>
              </a:ext>
            </a:extLst>
          </p:cNvPr>
          <p:cNvGrpSpPr/>
          <p:nvPr/>
        </p:nvGrpSpPr>
        <p:grpSpPr>
          <a:xfrm>
            <a:off x="10706463" y="8155101"/>
            <a:ext cx="1868266" cy="1868266"/>
            <a:chOff x="10628317" y="8267700"/>
            <a:chExt cx="1868266" cy="1868266"/>
          </a:xfrm>
        </p:grpSpPr>
        <p:grpSp>
          <p:nvGrpSpPr>
            <p:cNvPr id="30" name="Group 15">
              <a:extLst>
                <a:ext uri="{FF2B5EF4-FFF2-40B4-BE49-F238E27FC236}">
                  <a16:creationId xmlns:a16="http://schemas.microsoft.com/office/drawing/2014/main" id="{5673C99A-5B4C-4390-D901-C9A08B39C755}"/>
                </a:ext>
              </a:extLst>
            </p:cNvPr>
            <p:cNvGrpSpPr/>
            <p:nvPr/>
          </p:nvGrpSpPr>
          <p:grpSpPr>
            <a:xfrm>
              <a:off x="10628317" y="8267700"/>
              <a:ext cx="1868266" cy="1868266"/>
              <a:chOff x="0" y="0"/>
              <a:chExt cx="812800" cy="812800"/>
            </a:xfrm>
          </p:grpSpPr>
          <p:sp>
            <p:nvSpPr>
              <p:cNvPr id="31" name="Freeform 16">
                <a:extLst>
                  <a:ext uri="{FF2B5EF4-FFF2-40B4-BE49-F238E27FC236}">
                    <a16:creationId xmlns:a16="http://schemas.microsoft.com/office/drawing/2014/main" id="{B3E4C2D6-3D93-6E04-B186-E76FC60E51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32" name="TextBox 17">
                <a:extLst>
                  <a:ext uri="{FF2B5EF4-FFF2-40B4-BE49-F238E27FC236}">
                    <a16:creationId xmlns:a16="http://schemas.microsoft.com/office/drawing/2014/main" id="{04370A0B-22FE-228C-A10A-26709E69A35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3" name="TextBox 25">
              <a:extLst>
                <a:ext uri="{FF2B5EF4-FFF2-40B4-BE49-F238E27FC236}">
                  <a16:creationId xmlns:a16="http://schemas.microsoft.com/office/drawing/2014/main" id="{E0EAA1EA-944B-FCD2-2F02-EC7C949870D2}"/>
                </a:ext>
              </a:extLst>
            </p:cNvPr>
            <p:cNvSpPr txBox="1"/>
            <p:nvPr/>
          </p:nvSpPr>
          <p:spPr>
            <a:xfrm>
              <a:off x="10743032" y="8553450"/>
              <a:ext cx="1638836" cy="1360372"/>
            </a:xfrm>
            <a:prstGeom prst="rect">
              <a:avLst/>
            </a:prstGeom>
          </p:spPr>
          <p:txBody>
            <a:bodyPr lIns="0" tIns="0" rIns="0" bIns="0" rtlCol="0" anchor="t">
              <a:spAutoFit/>
            </a:bodyPr>
            <a:lstStyle/>
            <a:p>
              <a:pPr algn="ctr">
                <a:lnSpc>
                  <a:spcPts val="11002"/>
                </a:lnSpc>
              </a:pPr>
              <a:r>
                <a:rPr lang="en-US" sz="7859" dirty="0">
                  <a:solidFill>
                    <a:srgbClr val="000000"/>
                  </a:solidFill>
                  <a:latin typeface="League Spartan"/>
                  <a:ea typeface="League Spartan"/>
                  <a:cs typeface="League Spartan"/>
                  <a:sym typeface="League Spartan"/>
                </a:rPr>
                <a:t>4</a:t>
              </a:r>
            </a:p>
          </p:txBody>
        </p:sp>
      </p:grpSp>
      <p:sp>
        <p:nvSpPr>
          <p:cNvPr id="34" name="TextBox 28">
            <a:extLst>
              <a:ext uri="{FF2B5EF4-FFF2-40B4-BE49-F238E27FC236}">
                <a16:creationId xmlns:a16="http://schemas.microsoft.com/office/drawing/2014/main" id="{4DD1F510-26FD-1EA0-1761-AAB979C701FB}"/>
              </a:ext>
            </a:extLst>
          </p:cNvPr>
          <p:cNvSpPr txBox="1"/>
          <p:nvPr/>
        </p:nvSpPr>
        <p:spPr>
          <a:xfrm>
            <a:off x="12627907" y="8742403"/>
            <a:ext cx="5234588" cy="413190"/>
          </a:xfrm>
          <a:prstGeom prst="rect">
            <a:avLst/>
          </a:prstGeom>
        </p:spPr>
        <p:txBody>
          <a:bodyPr wrap="square" lIns="0" tIns="0" rIns="0" bIns="0" rtlCol="0" anchor="t">
            <a:spAutoFit/>
          </a:bodyPr>
          <a:lstStyle/>
          <a:p>
            <a:pPr algn="r">
              <a:lnSpc>
                <a:spcPts val="3359"/>
              </a:lnSpc>
              <a:spcBef>
                <a:spcPct val="0"/>
              </a:spcBef>
            </a:pPr>
            <a:r>
              <a:rPr lang="en-US" sz="2000" b="1" dirty="0">
                <a:solidFill>
                  <a:schemeClr val="bg1"/>
                </a:solidFill>
                <a:latin typeface="Poppins"/>
                <a:ea typeface="Poppins"/>
                <a:cs typeface="Poppins"/>
                <a:sym typeface="Poppins"/>
              </a:rPr>
              <a:t>Geoinformatics and Earth Observation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366C4DE7-347C-DF56-E561-2B22D7AFDEA0}"/>
              </a:ext>
            </a:extLst>
          </p:cNvPr>
          <p:cNvGrpSpPr/>
          <p:nvPr/>
        </p:nvGrpSpPr>
        <p:grpSpPr>
          <a:xfrm>
            <a:off x="0" y="0"/>
            <a:ext cx="9319151" cy="10287000"/>
            <a:chOff x="0" y="0"/>
            <a:chExt cx="1680318" cy="2709333"/>
          </a:xfrm>
        </p:grpSpPr>
        <p:sp>
          <p:nvSpPr>
            <p:cNvPr id="9" name="Freeform 4">
              <a:extLst>
                <a:ext uri="{FF2B5EF4-FFF2-40B4-BE49-F238E27FC236}">
                  <a16:creationId xmlns:a16="http://schemas.microsoft.com/office/drawing/2014/main" id="{C17C8F5F-8896-B5D4-1344-658BB835F403}"/>
                </a:ext>
              </a:extLst>
            </p:cNvPr>
            <p:cNvSpPr/>
            <p:nvPr/>
          </p:nvSpPr>
          <p:spPr>
            <a:xfrm>
              <a:off x="0" y="0"/>
              <a:ext cx="1680318" cy="2709333"/>
            </a:xfrm>
            <a:custGeom>
              <a:avLst/>
              <a:gdLst/>
              <a:ahLst/>
              <a:cxnLst/>
              <a:rect l="l" t="t" r="r" b="b"/>
              <a:pathLst>
                <a:path w="1680318" h="2709333">
                  <a:moveTo>
                    <a:pt x="0" y="0"/>
                  </a:moveTo>
                  <a:lnTo>
                    <a:pt x="1680318" y="0"/>
                  </a:lnTo>
                  <a:lnTo>
                    <a:pt x="1680318" y="2709333"/>
                  </a:lnTo>
                  <a:lnTo>
                    <a:pt x="0" y="2709333"/>
                  </a:lnTo>
                  <a:close/>
                </a:path>
              </a:pathLst>
            </a:custGeom>
            <a:solidFill>
              <a:srgbClr val="004AAD"/>
            </a:solidFill>
          </p:spPr>
          <p:txBody>
            <a:bodyPr/>
            <a:lstStyle/>
            <a:p>
              <a:endParaRPr lang="el-GR"/>
            </a:p>
          </p:txBody>
        </p:sp>
        <p:sp>
          <p:nvSpPr>
            <p:cNvPr id="10" name="TextBox 5">
              <a:extLst>
                <a:ext uri="{FF2B5EF4-FFF2-40B4-BE49-F238E27FC236}">
                  <a16:creationId xmlns:a16="http://schemas.microsoft.com/office/drawing/2014/main" id="{8E1B8A95-A716-DC70-D1B6-5C0F1C72AF7A}"/>
                </a:ext>
              </a:extLst>
            </p:cNvPr>
            <p:cNvSpPr txBox="1"/>
            <p:nvPr/>
          </p:nvSpPr>
          <p:spPr>
            <a:xfrm>
              <a:off x="0" y="-47625"/>
              <a:ext cx="1680318" cy="2756958"/>
            </a:xfrm>
            <a:prstGeom prst="rect">
              <a:avLst/>
            </a:prstGeom>
          </p:spPr>
          <p:txBody>
            <a:bodyPr lIns="50800" tIns="50800" rIns="50800" bIns="50800" rtlCol="0" anchor="ctr"/>
            <a:lstStyle/>
            <a:p>
              <a:pPr algn="ctr">
                <a:lnSpc>
                  <a:spcPts val="2659"/>
                </a:lnSpc>
              </a:pPr>
              <a:endParaRPr/>
            </a:p>
          </p:txBody>
        </p:sp>
      </p:grpSp>
      <p:grpSp>
        <p:nvGrpSpPr>
          <p:cNvPr id="2" name="Group 1">
            <a:extLst>
              <a:ext uri="{FF2B5EF4-FFF2-40B4-BE49-F238E27FC236}">
                <a16:creationId xmlns:a16="http://schemas.microsoft.com/office/drawing/2014/main" id="{9253D78D-C11D-0FDF-2428-2ED0FF2E0B73}"/>
              </a:ext>
            </a:extLst>
          </p:cNvPr>
          <p:cNvGrpSpPr/>
          <p:nvPr/>
        </p:nvGrpSpPr>
        <p:grpSpPr>
          <a:xfrm>
            <a:off x="-60435" y="4830"/>
            <a:ext cx="1868266" cy="1868266"/>
            <a:chOff x="10640583" y="1260203"/>
            <a:chExt cx="1868266" cy="1868266"/>
          </a:xfrm>
        </p:grpSpPr>
        <p:grpSp>
          <p:nvGrpSpPr>
            <p:cNvPr id="3" name="Group 6">
              <a:extLst>
                <a:ext uri="{FF2B5EF4-FFF2-40B4-BE49-F238E27FC236}">
                  <a16:creationId xmlns:a16="http://schemas.microsoft.com/office/drawing/2014/main" id="{90F2CD7F-E633-325A-0E05-149A7FC67D0F}"/>
                </a:ext>
              </a:extLst>
            </p:cNvPr>
            <p:cNvGrpSpPr/>
            <p:nvPr/>
          </p:nvGrpSpPr>
          <p:grpSpPr>
            <a:xfrm>
              <a:off x="10640583" y="1260203"/>
              <a:ext cx="1868266" cy="1868266"/>
              <a:chOff x="0" y="0"/>
              <a:chExt cx="812800" cy="812800"/>
            </a:xfrm>
          </p:grpSpPr>
          <p:sp>
            <p:nvSpPr>
              <p:cNvPr id="5" name="Freeform 7">
                <a:extLst>
                  <a:ext uri="{FF2B5EF4-FFF2-40B4-BE49-F238E27FC236}">
                    <a16:creationId xmlns:a16="http://schemas.microsoft.com/office/drawing/2014/main" id="{17626603-992F-7716-54E0-0462255D5D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6" name="TextBox 8">
                <a:extLst>
                  <a:ext uri="{FF2B5EF4-FFF2-40B4-BE49-F238E27FC236}">
                    <a16:creationId xmlns:a16="http://schemas.microsoft.com/office/drawing/2014/main" id="{3A4A4D5E-1F76-2A3F-AE3B-A8FD290AD15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4" name="TextBox 23">
              <a:extLst>
                <a:ext uri="{FF2B5EF4-FFF2-40B4-BE49-F238E27FC236}">
                  <a16:creationId xmlns:a16="http://schemas.microsoft.com/office/drawing/2014/main" id="{EE72D489-1F33-2329-56E3-84B45AF4D8F6}"/>
                </a:ext>
              </a:extLst>
            </p:cNvPr>
            <p:cNvSpPr txBox="1"/>
            <p:nvPr/>
          </p:nvSpPr>
          <p:spPr>
            <a:xfrm>
              <a:off x="10755298" y="1554922"/>
              <a:ext cx="1638836" cy="1335977"/>
            </a:xfrm>
            <a:prstGeom prst="rect">
              <a:avLst/>
            </a:prstGeom>
          </p:spPr>
          <p:txBody>
            <a:bodyPr lIns="0" tIns="0" rIns="0" bIns="0" rtlCol="0" anchor="t">
              <a:spAutoFit/>
            </a:bodyPr>
            <a:lstStyle/>
            <a:p>
              <a:pPr algn="ctr">
                <a:lnSpc>
                  <a:spcPts val="11002"/>
                </a:lnSpc>
              </a:pPr>
              <a:r>
                <a:rPr lang="en-US" sz="7859" dirty="0">
                  <a:solidFill>
                    <a:srgbClr val="000000"/>
                  </a:solidFill>
                  <a:latin typeface="League Spartan"/>
                  <a:ea typeface="League Spartan"/>
                  <a:cs typeface="League Spartan"/>
                  <a:sym typeface="League Spartan"/>
                </a:rPr>
                <a:t>1</a:t>
              </a:r>
            </a:p>
          </p:txBody>
        </p:sp>
      </p:grpSp>
      <p:sp>
        <p:nvSpPr>
          <p:cNvPr id="7" name="TextBox 26">
            <a:extLst>
              <a:ext uri="{FF2B5EF4-FFF2-40B4-BE49-F238E27FC236}">
                <a16:creationId xmlns:a16="http://schemas.microsoft.com/office/drawing/2014/main" id="{F09A3007-3DAA-31FE-5AB7-FAA4DDC881F3}"/>
              </a:ext>
            </a:extLst>
          </p:cNvPr>
          <p:cNvSpPr txBox="1"/>
          <p:nvPr/>
        </p:nvSpPr>
        <p:spPr>
          <a:xfrm>
            <a:off x="895469" y="237129"/>
            <a:ext cx="8094232" cy="886846"/>
          </a:xfrm>
          <a:prstGeom prst="rect">
            <a:avLst/>
          </a:prstGeom>
        </p:spPr>
        <p:txBody>
          <a:bodyPr wrap="square" lIns="0" tIns="0" rIns="0" bIns="0" rtlCol="0" anchor="t">
            <a:spAutoFit/>
          </a:bodyPr>
          <a:lstStyle/>
          <a:p>
            <a:pPr algn="r">
              <a:lnSpc>
                <a:spcPts val="3359"/>
              </a:lnSpc>
              <a:spcBef>
                <a:spcPct val="0"/>
              </a:spcBef>
            </a:pPr>
            <a:r>
              <a:rPr lang="el-GR"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Εφαρμοσμένη Περιβαλλοντική </a:t>
            </a:r>
          </a:p>
          <a:p>
            <a:pPr algn="r">
              <a:lnSpc>
                <a:spcPts val="3359"/>
              </a:lnSpc>
              <a:spcBef>
                <a:spcPct val="0"/>
              </a:spcBef>
            </a:pPr>
            <a:r>
              <a:rPr lang="el-GR"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Γεωλογία και </a:t>
            </a:r>
            <a:r>
              <a:rPr lang="el-GR"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rPr>
              <a:t>Γεωκίνδυνοι</a:t>
            </a:r>
            <a:endParaRPr lang="el-GR"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grpSp>
        <p:nvGrpSpPr>
          <p:cNvPr id="16" name="Group 15">
            <a:extLst>
              <a:ext uri="{FF2B5EF4-FFF2-40B4-BE49-F238E27FC236}">
                <a16:creationId xmlns:a16="http://schemas.microsoft.com/office/drawing/2014/main" id="{09288511-6CAE-2526-26F2-4050F9E912FE}"/>
              </a:ext>
            </a:extLst>
          </p:cNvPr>
          <p:cNvGrpSpPr/>
          <p:nvPr/>
        </p:nvGrpSpPr>
        <p:grpSpPr>
          <a:xfrm>
            <a:off x="9496951" y="-49905"/>
            <a:ext cx="1868266" cy="1868266"/>
            <a:chOff x="10622440" y="3700048"/>
            <a:chExt cx="1868266" cy="1868266"/>
          </a:xfrm>
        </p:grpSpPr>
        <p:grpSp>
          <p:nvGrpSpPr>
            <p:cNvPr id="17" name="Group 12">
              <a:extLst>
                <a:ext uri="{FF2B5EF4-FFF2-40B4-BE49-F238E27FC236}">
                  <a16:creationId xmlns:a16="http://schemas.microsoft.com/office/drawing/2014/main" id="{9E59E698-022A-9809-01E6-84BF4E691439}"/>
                </a:ext>
              </a:extLst>
            </p:cNvPr>
            <p:cNvGrpSpPr/>
            <p:nvPr/>
          </p:nvGrpSpPr>
          <p:grpSpPr>
            <a:xfrm>
              <a:off x="10622440" y="3700048"/>
              <a:ext cx="1868266" cy="1868266"/>
              <a:chOff x="0" y="0"/>
              <a:chExt cx="812800" cy="812800"/>
            </a:xfrm>
          </p:grpSpPr>
          <p:sp>
            <p:nvSpPr>
              <p:cNvPr id="19" name="Freeform 13">
                <a:extLst>
                  <a:ext uri="{FF2B5EF4-FFF2-40B4-BE49-F238E27FC236}">
                    <a16:creationId xmlns:a16="http://schemas.microsoft.com/office/drawing/2014/main" id="{386A4FC5-0AA3-EDA6-301F-975DE47F5D8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txBody>
              <a:bodyPr/>
              <a:lstStyle/>
              <a:p>
                <a:endParaRPr lang="el-GR"/>
              </a:p>
            </p:txBody>
          </p:sp>
          <p:sp>
            <p:nvSpPr>
              <p:cNvPr id="20" name="TextBox 14">
                <a:extLst>
                  <a:ext uri="{FF2B5EF4-FFF2-40B4-BE49-F238E27FC236}">
                    <a16:creationId xmlns:a16="http://schemas.microsoft.com/office/drawing/2014/main" id="{BC02A4D7-5992-E6A8-FCF7-20A783B9D7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8" name="TextBox 24">
              <a:extLst>
                <a:ext uri="{FF2B5EF4-FFF2-40B4-BE49-F238E27FC236}">
                  <a16:creationId xmlns:a16="http://schemas.microsoft.com/office/drawing/2014/main" id="{735F7A46-105B-5984-0592-A2BD2F6F01E8}"/>
                </a:ext>
              </a:extLst>
            </p:cNvPr>
            <p:cNvSpPr txBox="1"/>
            <p:nvPr/>
          </p:nvSpPr>
          <p:spPr>
            <a:xfrm>
              <a:off x="10737155" y="3985242"/>
              <a:ext cx="1638836" cy="1335977"/>
            </a:xfrm>
            <a:prstGeom prst="rect">
              <a:avLst/>
            </a:prstGeom>
          </p:spPr>
          <p:txBody>
            <a:bodyPr lIns="0" tIns="0" rIns="0" bIns="0" rtlCol="0" anchor="t">
              <a:spAutoFit/>
            </a:bodyPr>
            <a:lstStyle/>
            <a:p>
              <a:pPr algn="ctr">
                <a:lnSpc>
                  <a:spcPts val="11002"/>
                </a:lnSpc>
              </a:pPr>
              <a:r>
                <a:rPr lang="en-US" sz="7859" b="1" dirty="0">
                  <a:solidFill>
                    <a:srgbClr val="000000"/>
                  </a:solidFill>
                  <a:latin typeface="League Spartan"/>
                  <a:ea typeface="League Spartan"/>
                  <a:cs typeface="League Spartan"/>
                  <a:sym typeface="League Spartan"/>
                </a:rPr>
                <a:t>2</a:t>
              </a:r>
            </a:p>
          </p:txBody>
        </p:sp>
      </p:grpSp>
      <p:pic>
        <p:nvPicPr>
          <p:cNvPr id="27" name="Picture 26">
            <a:extLst>
              <a:ext uri="{FF2B5EF4-FFF2-40B4-BE49-F238E27FC236}">
                <a16:creationId xmlns:a16="http://schemas.microsoft.com/office/drawing/2014/main" id="{95301119-2776-B85A-8244-B5C45BD88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8" y="1418694"/>
            <a:ext cx="8700853" cy="8840639"/>
          </a:xfrm>
          <a:prstGeom prst="rect">
            <a:avLst/>
          </a:prstGeom>
        </p:spPr>
      </p:pic>
      <p:pic>
        <p:nvPicPr>
          <p:cNvPr id="29" name="Picture 28">
            <a:extLst>
              <a:ext uri="{FF2B5EF4-FFF2-40B4-BE49-F238E27FC236}">
                <a16:creationId xmlns:a16="http://schemas.microsoft.com/office/drawing/2014/main" id="{107B1E72-CB82-A67B-B9F2-A8999FF0A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216" y="1347099"/>
            <a:ext cx="8255084" cy="8912234"/>
          </a:xfrm>
          <a:prstGeom prst="rect">
            <a:avLst/>
          </a:prstGeom>
        </p:spPr>
      </p:pic>
      <p:sp>
        <p:nvSpPr>
          <p:cNvPr id="21" name="TextBox 27">
            <a:extLst>
              <a:ext uri="{FF2B5EF4-FFF2-40B4-BE49-F238E27FC236}">
                <a16:creationId xmlns:a16="http://schemas.microsoft.com/office/drawing/2014/main" id="{CB0CA031-0049-8CC1-2DA8-2D48B30C10E5}"/>
              </a:ext>
            </a:extLst>
          </p:cNvPr>
          <p:cNvSpPr txBox="1"/>
          <p:nvPr/>
        </p:nvSpPr>
        <p:spPr>
          <a:xfrm>
            <a:off x="10439400" y="294545"/>
            <a:ext cx="7637032" cy="886846"/>
          </a:xfrm>
          <a:prstGeom prst="rect">
            <a:avLst/>
          </a:prstGeom>
        </p:spPr>
        <p:txBody>
          <a:bodyPr wrap="square" lIns="0" tIns="0" rIns="0" bIns="0" rtlCol="0" anchor="t">
            <a:spAutoFit/>
          </a:bodyPr>
          <a:lstStyle/>
          <a:p>
            <a:pPr algn="r">
              <a:lnSpc>
                <a:spcPts val="3359"/>
              </a:lnSpc>
              <a:spcBef>
                <a:spcPct val="0"/>
              </a:spcBef>
            </a:pPr>
            <a:r>
              <a:rPr lang="el-GR" sz="3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Διαχείριση Ορυκτών Υλών Στη </a:t>
            </a:r>
          </a:p>
          <a:p>
            <a:pPr algn="r">
              <a:lnSpc>
                <a:spcPts val="3359"/>
              </a:lnSpc>
              <a:spcBef>
                <a:spcPct val="0"/>
              </a:spcBef>
            </a:pPr>
            <a:r>
              <a:rPr lang="el-GR" sz="3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Βιώσιμη Ανάπτυξη</a:t>
            </a:r>
          </a:p>
        </p:txBody>
      </p:sp>
    </p:spTree>
    <p:extLst>
      <p:ext uri="{BB962C8B-B14F-4D97-AF65-F5344CB8AC3E}">
        <p14:creationId xmlns:p14="http://schemas.microsoft.com/office/powerpoint/2010/main" val="1341282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12725</TotalTime>
  <Words>3466</Words>
  <Application>Microsoft Office PowerPoint</Application>
  <PresentationFormat>Custom</PresentationFormat>
  <Paragraphs>366</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League Spartan</vt:lpstr>
      <vt:lpstr>Lato</vt:lpstr>
      <vt:lpstr>Poppins</vt:lpstr>
      <vt:lpstr>Aptos</vt:lpstr>
      <vt:lpstr>Fira Sans</vt:lpstr>
      <vt:lpstr>Wingdings</vt: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&amp; white company profile presentation</dc:title>
  <dc:creator>Efthimios Sokos</dc:creator>
  <cp:lastModifiedBy>Σώκος Ευθύμιος</cp:lastModifiedBy>
  <cp:revision>4</cp:revision>
  <dcterms:created xsi:type="dcterms:W3CDTF">2006-08-16T00:00:00Z</dcterms:created>
  <dcterms:modified xsi:type="dcterms:W3CDTF">2025-07-17T09:27:33Z</dcterms:modified>
  <dc:identifier>DAGsfEsqppA</dc:identifier>
</cp:coreProperties>
</file>